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36"/>
  </p:notesMasterIdLst>
  <p:handoutMasterIdLst>
    <p:handoutMasterId r:id="rId37"/>
  </p:handoutMasterIdLst>
  <p:sldIdLst>
    <p:sldId id="257" r:id="rId3"/>
    <p:sldId id="258" r:id="rId4"/>
    <p:sldId id="259" r:id="rId5"/>
    <p:sldId id="260" r:id="rId6"/>
    <p:sldId id="261" r:id="rId7"/>
    <p:sldId id="271" r:id="rId8"/>
    <p:sldId id="273" r:id="rId9"/>
    <p:sldId id="274" r:id="rId10"/>
    <p:sldId id="272" r:id="rId11"/>
    <p:sldId id="275" r:id="rId12"/>
    <p:sldId id="289" r:id="rId13"/>
    <p:sldId id="285" r:id="rId14"/>
    <p:sldId id="262" r:id="rId15"/>
    <p:sldId id="263" r:id="rId16"/>
    <p:sldId id="264" r:id="rId17"/>
    <p:sldId id="276" r:id="rId18"/>
    <p:sldId id="283" r:id="rId19"/>
    <p:sldId id="284" r:id="rId20"/>
    <p:sldId id="286" r:id="rId21"/>
    <p:sldId id="265" r:id="rId22"/>
    <p:sldId id="266" r:id="rId23"/>
    <p:sldId id="267" r:id="rId24"/>
    <p:sldId id="287" r:id="rId25"/>
    <p:sldId id="288" r:id="rId26"/>
    <p:sldId id="268" r:id="rId27"/>
    <p:sldId id="277" r:id="rId28"/>
    <p:sldId id="278" r:id="rId29"/>
    <p:sldId id="279" r:id="rId30"/>
    <p:sldId id="280" r:id="rId31"/>
    <p:sldId id="281" r:id="rId32"/>
    <p:sldId id="282" r:id="rId33"/>
    <p:sldId id="269" r:id="rId34"/>
    <p:sldId id="27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911" autoAdjust="0"/>
  </p:normalViewPr>
  <p:slideViewPr>
    <p:cSldViewPr snapToGrid="0">
      <p:cViewPr varScale="1">
        <p:scale>
          <a:sx n="83" d="100"/>
          <a:sy n="83" d="100"/>
        </p:scale>
        <p:origin x="858" y="78"/>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5/13/2015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5/13/2015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12</a:t>
            </a:fld>
            <a:endParaRPr lang="en-US" dirty="0"/>
          </a:p>
        </p:txBody>
      </p:sp>
    </p:spTree>
    <p:extLst>
      <p:ext uri="{BB962C8B-B14F-4D97-AF65-F5344CB8AC3E}">
        <p14:creationId xmlns:p14="http://schemas.microsoft.com/office/powerpoint/2010/main" val="2739793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14</a:t>
            </a:fld>
            <a:endParaRPr lang="en-US" dirty="0"/>
          </a:p>
        </p:txBody>
      </p:sp>
    </p:spTree>
    <p:extLst>
      <p:ext uri="{BB962C8B-B14F-4D97-AF65-F5344CB8AC3E}">
        <p14:creationId xmlns:p14="http://schemas.microsoft.com/office/powerpoint/2010/main" val="90865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306944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Remote receiver is in camera</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a:t>
            </a:fld>
            <a:endParaRPr lang="en-US" dirty="0"/>
          </a:p>
        </p:txBody>
      </p:sp>
    </p:spTree>
    <p:extLst>
      <p:ext uri="{BB962C8B-B14F-4D97-AF65-F5344CB8AC3E}">
        <p14:creationId xmlns:p14="http://schemas.microsoft.com/office/powerpoint/2010/main" val="363050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Mute</a:t>
            </a:r>
            <a:r>
              <a:rPr lang="en-US" baseline="0" dirty="0" smtClean="0"/>
              <a:t> button.  Where does it need to be located in the room</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a:t>
            </a:fld>
            <a:endParaRPr lang="en-US" dirty="0"/>
          </a:p>
        </p:txBody>
      </p:sp>
    </p:spTree>
    <p:extLst>
      <p:ext uri="{BB962C8B-B14F-4D97-AF65-F5344CB8AC3E}">
        <p14:creationId xmlns:p14="http://schemas.microsoft.com/office/powerpoint/2010/main" val="4140860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Connections on the</a:t>
            </a:r>
            <a:r>
              <a:rPr lang="en-US" baseline="0" dirty="0" smtClean="0"/>
              <a:t> unit – USB for computer and Network for pairing device to codec  POE necessary</a:t>
            </a:r>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dirty="0"/>
          </a:p>
        </p:txBody>
      </p:sp>
    </p:spTree>
    <p:extLst>
      <p:ext uri="{BB962C8B-B14F-4D97-AF65-F5344CB8AC3E}">
        <p14:creationId xmlns:p14="http://schemas.microsoft.com/office/powerpoint/2010/main" val="2024309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 button and remote</a:t>
            </a:r>
            <a:r>
              <a:rPr lang="en-US" baseline="0" dirty="0" smtClean="0"/>
              <a:t> usage  -  only one remote is needed</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dirty="0"/>
          </a:p>
        </p:txBody>
      </p:sp>
    </p:spTree>
    <p:extLst>
      <p:ext uri="{BB962C8B-B14F-4D97-AF65-F5344CB8AC3E}">
        <p14:creationId xmlns:p14="http://schemas.microsoft.com/office/powerpoint/2010/main" val="227461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2674CE4-FBD8-4481-AEFB-CA53E599A745}" type="slidenum">
              <a:rPr lang="en-US" smtClean="0"/>
              <a:t>11</a:t>
            </a:fld>
            <a:endParaRPr lang="en-US" dirty="0"/>
          </a:p>
        </p:txBody>
      </p:sp>
    </p:spTree>
    <p:extLst>
      <p:ext uri="{BB962C8B-B14F-4D97-AF65-F5344CB8AC3E}">
        <p14:creationId xmlns:p14="http://schemas.microsoft.com/office/powerpoint/2010/main" val="1604533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5/13/2015</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5/13/2015</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5/13/2015</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5/13/2015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5/13/2015</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323.tv/products/video-conferencing/conference-room/polycom-hdx-7000-720?gclid=COrN3vq6j8UCFcKIaQodQ4IAyA" TargetMode="External"/><Relationship Id="rId2" Type="http://schemas.openxmlformats.org/officeDocument/2006/relationships/hyperlink" Target="https://www.youtube.com/watch?v=3VTgDbiBMr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P_kequ6RTBU" TargetMode="External"/><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olycom.com/ppci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Presented by</a:t>
            </a:r>
          </a:p>
          <a:p>
            <a:r>
              <a:rPr lang="en-US" dirty="0" smtClean="0"/>
              <a:t>Mike Preusz</a:t>
            </a:r>
            <a:endParaRPr lang="en-US" dirty="0"/>
          </a:p>
        </p:txBody>
      </p:sp>
      <p:sp>
        <p:nvSpPr>
          <p:cNvPr id="2" name="Title 1"/>
          <p:cNvSpPr>
            <a:spLocks noGrp="1"/>
          </p:cNvSpPr>
          <p:nvPr>
            <p:ph type="ctrTitle"/>
          </p:nvPr>
        </p:nvSpPr>
        <p:spPr/>
        <p:txBody>
          <a:bodyPr/>
          <a:lstStyle/>
          <a:p>
            <a:r>
              <a:rPr lang="en-US" dirty="0" smtClean="0"/>
              <a:t>Using Polycom at Southern Wesleyan</a:t>
            </a:r>
            <a:endParaRPr lang="en-US"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64428" y="2446986"/>
            <a:ext cx="3348507" cy="2967697"/>
          </a:xfrm>
        </p:spPr>
      </p:pic>
      <p:sp>
        <p:nvSpPr>
          <p:cNvPr id="6" name="Text Placeholder 5"/>
          <p:cNvSpPr>
            <a:spLocks noGrp="1"/>
          </p:cNvSpPr>
          <p:nvPr>
            <p:ph sz="half" idx="1"/>
          </p:nvPr>
        </p:nvSpPr>
        <p:spPr/>
        <p:txBody>
          <a:bodyPr/>
          <a:lstStyle/>
          <a:p>
            <a:r>
              <a:rPr lang="en-US" dirty="0"/>
              <a:t>E</a:t>
            </a:r>
            <a:r>
              <a:rPr lang="en-US" dirty="0" smtClean="0"/>
              <a:t>quipment used at each learning center. </a:t>
            </a:r>
          </a:p>
          <a:p>
            <a:pPr marL="109728" indent="0">
              <a:buNone/>
            </a:pPr>
            <a:endParaRPr lang="en-US" dirty="0" smtClean="0"/>
          </a:p>
          <a:p>
            <a:pPr lvl="1"/>
            <a:r>
              <a:rPr lang="en-US" dirty="0" smtClean="0"/>
              <a:t>Codec – HDX 7000.</a:t>
            </a:r>
          </a:p>
          <a:p>
            <a:pPr lvl="1"/>
            <a:endParaRPr lang="en-US" dirty="0" smtClean="0"/>
          </a:p>
          <a:p>
            <a:pPr lvl="1"/>
            <a:r>
              <a:rPr lang="en-US" dirty="0" smtClean="0"/>
              <a:t>Eagle Eye Camera.</a:t>
            </a:r>
          </a:p>
          <a:p>
            <a:pPr lvl="1"/>
            <a:endParaRPr lang="en-US" dirty="0" smtClean="0"/>
          </a:p>
          <a:p>
            <a:pPr lvl="1"/>
            <a:r>
              <a:rPr lang="en-US" dirty="0" smtClean="0"/>
              <a:t>Microphone</a:t>
            </a:r>
          </a:p>
          <a:p>
            <a:pPr lvl="1"/>
            <a:endParaRPr lang="en-US" dirty="0" smtClean="0"/>
          </a:p>
          <a:p>
            <a:pPr lvl="1"/>
            <a:r>
              <a:rPr lang="en-US" dirty="0" smtClean="0"/>
              <a:t>User interface (Touch Screen, Remote)</a:t>
            </a:r>
          </a:p>
          <a:p>
            <a:pPr lvl="1"/>
            <a:endParaRPr lang="en-US" dirty="0" smtClean="0"/>
          </a:p>
          <a:p>
            <a:pPr lvl="1"/>
            <a:r>
              <a:rPr lang="en-US" b="1" dirty="0" smtClean="0"/>
              <a:t>Display (dual 55 inch TV’s)</a:t>
            </a:r>
            <a:endParaRPr lang="en-US" b="1" dirty="0"/>
          </a:p>
        </p:txBody>
      </p:sp>
      <p:sp>
        <p:nvSpPr>
          <p:cNvPr id="9" name="Title 8"/>
          <p:cNvSpPr>
            <a:spLocks noGrp="1"/>
          </p:cNvSpPr>
          <p:nvPr>
            <p:ph type="title"/>
          </p:nvPr>
        </p:nvSpPr>
        <p:spPr/>
        <p:txBody>
          <a:bodyPr/>
          <a:lstStyle/>
          <a:p>
            <a:r>
              <a:rPr lang="en-US" dirty="0" smtClean="0"/>
              <a:t>Lesson 1: Equipment Used</a:t>
            </a:r>
            <a:endParaRPr lang="en-US" dirty="0"/>
          </a:p>
        </p:txBody>
      </p:sp>
      <p:pic>
        <p:nvPicPr>
          <p:cNvPr id="5" name="Content Placeholder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0208" y="2446985"/>
            <a:ext cx="3348507" cy="2967697"/>
          </a:xfrm>
          <a:prstGeom prst="rect">
            <a:avLst/>
          </a:prstGeom>
        </p:spPr>
      </p:pic>
    </p:spTree>
    <p:extLst>
      <p:ext uri="{BB962C8B-B14F-4D97-AF65-F5344CB8AC3E}">
        <p14:creationId xmlns:p14="http://schemas.microsoft.com/office/powerpoint/2010/main" val="22294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85053" y="2249425"/>
            <a:ext cx="3944400" cy="3242531"/>
          </a:xfrm>
        </p:spPr>
      </p:pic>
      <p:sp>
        <p:nvSpPr>
          <p:cNvPr id="6" name="Text Placeholder 5"/>
          <p:cNvSpPr>
            <a:spLocks noGrp="1"/>
          </p:cNvSpPr>
          <p:nvPr>
            <p:ph sz="half" idx="1"/>
          </p:nvPr>
        </p:nvSpPr>
        <p:spPr/>
        <p:txBody>
          <a:bodyPr>
            <a:normAutofit/>
          </a:bodyPr>
          <a:lstStyle/>
          <a:p>
            <a:pPr marL="411480" lvl="1" indent="0">
              <a:buNone/>
            </a:pPr>
            <a:r>
              <a:rPr lang="en-US" sz="2000" b="1" dirty="0" smtClean="0"/>
              <a:t>RMX 2000 Multi Conferencing Unit</a:t>
            </a:r>
          </a:p>
          <a:p>
            <a:pPr lvl="1"/>
            <a:r>
              <a:rPr lang="en-US" dirty="0"/>
              <a:t>The Polycom RMX 2000 is an advanced conferencing platform with intelligence built-in including dynamic resource allocation, network flexibility and reliability and cost-effective scalability, all tightly integrated with major UC partners to connect the most people in the highest quality at the lowest cost. Easy to set up, easy to use, and a powerful tool for collaboration, the Polycom RMX 2000 platform provides intuitive, high-quality multipoint conferencing to end users, as well as unparalleled flexibility and control to administrators.</a:t>
            </a:r>
          </a:p>
        </p:txBody>
      </p:sp>
      <p:sp>
        <p:nvSpPr>
          <p:cNvPr id="9" name="Title 8"/>
          <p:cNvSpPr>
            <a:spLocks noGrp="1"/>
          </p:cNvSpPr>
          <p:nvPr>
            <p:ph type="title"/>
          </p:nvPr>
        </p:nvSpPr>
        <p:spPr/>
        <p:txBody>
          <a:bodyPr/>
          <a:lstStyle/>
          <a:p>
            <a:r>
              <a:rPr lang="en-US" dirty="0" smtClean="0"/>
              <a:t>Lesson 1: Equipment Used</a:t>
            </a:r>
            <a:endParaRPr lang="en-US" dirty="0"/>
          </a:p>
        </p:txBody>
      </p:sp>
    </p:spTree>
    <p:extLst>
      <p:ext uri="{BB962C8B-B14F-4D97-AF65-F5344CB8AC3E}">
        <p14:creationId xmlns:p14="http://schemas.microsoft.com/office/powerpoint/2010/main" val="2027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43699" y="2678861"/>
            <a:ext cx="3348507" cy="2712290"/>
          </a:xfrm>
        </p:spPr>
      </p:pic>
      <p:sp>
        <p:nvSpPr>
          <p:cNvPr id="6" name="Text Placeholder 5"/>
          <p:cNvSpPr>
            <a:spLocks noGrp="1"/>
          </p:cNvSpPr>
          <p:nvPr>
            <p:ph sz="half" idx="1"/>
          </p:nvPr>
        </p:nvSpPr>
        <p:spPr/>
        <p:txBody>
          <a:bodyPr>
            <a:normAutofit/>
          </a:bodyPr>
          <a:lstStyle/>
          <a:p>
            <a:r>
              <a:rPr lang="en-US" b="1" dirty="0" smtClean="0"/>
              <a:t>Placing </a:t>
            </a:r>
            <a:r>
              <a:rPr lang="en-US" b="1" dirty="0"/>
              <a:t>Ad Hoc Conference Calls</a:t>
            </a:r>
          </a:p>
          <a:p>
            <a:pPr marL="676656" lvl="2" indent="0">
              <a:buNone/>
            </a:pPr>
            <a:r>
              <a:rPr lang="en-US" dirty="0"/>
              <a:t>1. While on the first call, press the </a:t>
            </a:r>
            <a:r>
              <a:rPr lang="en-US" b="1" dirty="0" err="1"/>
              <a:t>Conf</a:t>
            </a:r>
            <a:r>
              <a:rPr lang="en-US" b="1" dirty="0"/>
              <a:t> </a:t>
            </a:r>
            <a:r>
              <a:rPr lang="en-US" dirty="0"/>
              <a:t>button </a:t>
            </a:r>
            <a:r>
              <a:rPr lang="en-US" dirty="0" smtClean="0"/>
              <a:t>to place </a:t>
            </a:r>
            <a:r>
              <a:rPr lang="en-US" dirty="0"/>
              <a:t>the call on hold. CALL NEXT PARTY </a:t>
            </a:r>
            <a:r>
              <a:rPr lang="en-US" dirty="0" smtClean="0"/>
              <a:t>TO CNF </a:t>
            </a:r>
            <a:r>
              <a:rPr lang="en-US" dirty="0"/>
              <a:t>appears.</a:t>
            </a:r>
          </a:p>
          <a:p>
            <a:pPr lvl="1"/>
            <a:r>
              <a:rPr lang="en-US" dirty="0"/>
              <a:t>2. Place a call to the next conference party. </a:t>
            </a:r>
            <a:r>
              <a:rPr lang="en-US" dirty="0" smtClean="0"/>
              <a:t>For external </a:t>
            </a:r>
            <a:r>
              <a:rPr lang="en-US" dirty="0"/>
              <a:t>calls, press the </a:t>
            </a:r>
            <a:r>
              <a:rPr lang="en-US" b="1" dirty="0"/>
              <a:t>Outgoing </a:t>
            </a:r>
            <a:r>
              <a:rPr lang="en-US" dirty="0"/>
              <a:t>button </a:t>
            </a:r>
            <a:r>
              <a:rPr lang="en-US" dirty="0" smtClean="0"/>
              <a:t>or enter </a:t>
            </a:r>
            <a:r>
              <a:rPr lang="en-US" dirty="0"/>
              <a:t>the Outgoing Call access code (</a:t>
            </a:r>
            <a:r>
              <a:rPr lang="en-US" b="1" dirty="0"/>
              <a:t>8 </a:t>
            </a:r>
            <a:r>
              <a:rPr lang="en-US" dirty="0"/>
              <a:t>is </a:t>
            </a:r>
            <a:r>
              <a:rPr lang="en-US" dirty="0" smtClean="0"/>
              <a:t>the default </a:t>
            </a:r>
            <a:r>
              <a:rPr lang="en-US" dirty="0"/>
              <a:t>code), and then dial the number.</a:t>
            </a:r>
          </a:p>
          <a:p>
            <a:pPr lvl="1"/>
            <a:r>
              <a:rPr lang="en-US" dirty="0"/>
              <a:t>3. After the party answers, announce </a:t>
            </a:r>
            <a:r>
              <a:rPr lang="en-US" dirty="0" smtClean="0"/>
              <a:t>the conference</a:t>
            </a:r>
            <a:r>
              <a:rPr lang="en-US" dirty="0"/>
              <a:t>, and then press the </a:t>
            </a:r>
            <a:r>
              <a:rPr lang="en-US" b="1" dirty="0" err="1"/>
              <a:t>Conf</a:t>
            </a:r>
            <a:r>
              <a:rPr lang="en-US" b="1" dirty="0"/>
              <a:t> </a:t>
            </a:r>
            <a:r>
              <a:rPr lang="en-US" dirty="0"/>
              <a:t>button </a:t>
            </a:r>
            <a:r>
              <a:rPr lang="en-US" dirty="0" smtClean="0"/>
              <a:t>to place </a:t>
            </a:r>
            <a:r>
              <a:rPr lang="en-US" dirty="0"/>
              <a:t>the call on hold. If necessary, repeat </a:t>
            </a:r>
            <a:r>
              <a:rPr lang="en-US" dirty="0" smtClean="0"/>
              <a:t>this step </a:t>
            </a:r>
            <a:r>
              <a:rPr lang="en-US" dirty="0"/>
              <a:t>to add the remaining conference party.</a:t>
            </a:r>
          </a:p>
          <a:p>
            <a:pPr lvl="1"/>
            <a:r>
              <a:rPr lang="en-US" dirty="0"/>
              <a:t>4. Press the </a:t>
            </a:r>
            <a:r>
              <a:rPr lang="en-US" b="1" dirty="0" err="1"/>
              <a:t>Conf</a:t>
            </a:r>
            <a:r>
              <a:rPr lang="en-US" b="1" dirty="0"/>
              <a:t> </a:t>
            </a:r>
            <a:r>
              <a:rPr lang="en-US" dirty="0"/>
              <a:t>button again to start </a:t>
            </a:r>
            <a:r>
              <a:rPr lang="en-US" dirty="0" smtClean="0"/>
              <a:t>the conference</a:t>
            </a:r>
            <a:r>
              <a:rPr lang="en-US" dirty="0"/>
              <a:t>. CNF IN PROGRESS appears.</a:t>
            </a:r>
            <a:endParaRPr lang="en-US" dirty="0" smtClean="0"/>
          </a:p>
        </p:txBody>
      </p:sp>
      <p:sp>
        <p:nvSpPr>
          <p:cNvPr id="9" name="Title 8"/>
          <p:cNvSpPr>
            <a:spLocks noGrp="1"/>
          </p:cNvSpPr>
          <p:nvPr>
            <p:ph type="title"/>
          </p:nvPr>
        </p:nvSpPr>
        <p:spPr/>
        <p:txBody>
          <a:bodyPr/>
          <a:lstStyle/>
          <a:p>
            <a:r>
              <a:rPr lang="en-US" dirty="0" smtClean="0"/>
              <a:t>Lesson 1: Equipment Used</a:t>
            </a:r>
            <a:endParaRPr lang="en-US" dirty="0"/>
          </a:p>
        </p:txBody>
      </p:sp>
    </p:spTree>
    <p:extLst>
      <p:ext uri="{BB962C8B-B14F-4D97-AF65-F5344CB8AC3E}">
        <p14:creationId xmlns:p14="http://schemas.microsoft.com/office/powerpoint/2010/main" val="792705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Questions</a:t>
            </a:r>
          </a:p>
          <a:p>
            <a:endParaRPr lang="en-US" dirty="0" smtClean="0"/>
          </a:p>
          <a:p>
            <a:r>
              <a:rPr lang="en-US" dirty="0" smtClean="0"/>
              <a:t>Websites</a:t>
            </a:r>
          </a:p>
          <a:p>
            <a:pPr lvl="1"/>
            <a:r>
              <a:rPr lang="en-US" dirty="0"/>
              <a:t>YouTube video - </a:t>
            </a:r>
            <a:r>
              <a:rPr lang="en-US" dirty="0">
                <a:hlinkClick r:id="rId2"/>
              </a:rPr>
              <a:t>https://</a:t>
            </a:r>
            <a:r>
              <a:rPr lang="en-US" dirty="0" smtClean="0">
                <a:hlinkClick r:id="rId2"/>
              </a:rPr>
              <a:t>www.youtube.com/watch?v=3VTgDbiBMr4</a:t>
            </a:r>
            <a:endParaRPr lang="en-US" dirty="0" smtClean="0"/>
          </a:p>
          <a:p>
            <a:pPr marL="411480" lvl="1" indent="0">
              <a:buNone/>
            </a:pPr>
            <a:endParaRPr lang="en-US" dirty="0"/>
          </a:p>
          <a:p>
            <a:pPr lvl="1"/>
            <a:r>
              <a:rPr lang="en-US" dirty="0" smtClean="0"/>
              <a:t>323 </a:t>
            </a:r>
            <a:r>
              <a:rPr lang="en-US" dirty="0"/>
              <a:t>TV </a:t>
            </a:r>
            <a:r>
              <a:rPr lang="en-US" dirty="0" smtClean="0"/>
              <a:t>- </a:t>
            </a:r>
            <a:r>
              <a:rPr lang="en-US" dirty="0" smtClean="0">
                <a:hlinkClick r:id="rId3"/>
              </a:rPr>
              <a:t>http</a:t>
            </a:r>
            <a:r>
              <a:rPr lang="en-US" dirty="0">
                <a:hlinkClick r:id="rId3"/>
              </a:rPr>
              <a:t>://</a:t>
            </a:r>
            <a:r>
              <a:rPr lang="en-US" dirty="0" smtClean="0">
                <a:hlinkClick r:id="rId3"/>
              </a:rPr>
              <a:t>www.323.tv/products/video-conferencing/conference-room/polycom-hdx-7000-720?gclid=COrN3vq6j8UCFcKIaQodQ4IAyA</a:t>
            </a:r>
            <a:endParaRPr lang="en-US" dirty="0" smtClean="0"/>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t>Lesson 1: Wrap-up</a:t>
            </a:r>
            <a:endParaRPr lang="en-US" dirty="0"/>
          </a:p>
        </p:txBody>
      </p:sp>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Understand how the equipment connects via point to point.</a:t>
            </a:r>
          </a:p>
          <a:p>
            <a:endParaRPr lang="en-US" dirty="0"/>
          </a:p>
          <a:p>
            <a:r>
              <a:rPr lang="en-US" dirty="0"/>
              <a:t>Understand how to connect using a conferencing bridge.</a:t>
            </a:r>
          </a:p>
          <a:p>
            <a:endParaRPr lang="en-US" dirty="0"/>
          </a:p>
          <a:p>
            <a:r>
              <a:rPr lang="en-US" dirty="0"/>
              <a:t>Use of the touch control screen</a:t>
            </a:r>
            <a:r>
              <a:rPr lang="en-US" dirty="0" smtClean="0"/>
              <a:t>.</a:t>
            </a:r>
            <a:endParaRPr lang="en-US" dirty="0"/>
          </a:p>
        </p:txBody>
      </p:sp>
      <p:sp>
        <p:nvSpPr>
          <p:cNvPr id="2" name="Title 1"/>
          <p:cNvSpPr>
            <a:spLocks noGrp="1"/>
          </p:cNvSpPr>
          <p:nvPr>
            <p:ph type="title"/>
          </p:nvPr>
        </p:nvSpPr>
        <p:spPr/>
        <p:txBody>
          <a:bodyPr/>
          <a:lstStyle/>
          <a:p>
            <a:r>
              <a:rPr lang="en-US" dirty="0" smtClean="0"/>
              <a:t>Lesson 2: Objectives</a:t>
            </a:r>
            <a:endParaRPr lang="en-US" dirty="0"/>
          </a:p>
        </p:txBody>
      </p:sp>
    </p:spTree>
    <p:extLst>
      <p:ext uri="{BB962C8B-B14F-4D97-AF65-F5344CB8AC3E}">
        <p14:creationId xmlns:p14="http://schemas.microsoft.com/office/powerpoint/2010/main" val="3046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56450" y="3205956"/>
            <a:ext cx="3467100" cy="2428875"/>
          </a:xfrm>
        </p:spPr>
      </p:pic>
      <p:sp>
        <p:nvSpPr>
          <p:cNvPr id="4" name="Text Placeholder 3"/>
          <p:cNvSpPr>
            <a:spLocks noGrp="1"/>
          </p:cNvSpPr>
          <p:nvPr>
            <p:ph sz="half" idx="1"/>
          </p:nvPr>
        </p:nvSpPr>
        <p:spPr/>
        <p:txBody>
          <a:bodyPr/>
          <a:lstStyle/>
          <a:p>
            <a:endParaRPr lang="en-US" dirty="0" smtClean="0"/>
          </a:p>
          <a:p>
            <a:r>
              <a:rPr lang="en-US" dirty="0" smtClean="0"/>
              <a:t>Systems are not licensed for multi point but will connect to a single site.</a:t>
            </a:r>
          </a:p>
          <a:p>
            <a:endParaRPr lang="en-US" dirty="0" smtClean="0"/>
          </a:p>
          <a:p>
            <a:r>
              <a:rPr lang="en-US" dirty="0" smtClean="0"/>
              <a:t>Each HDX 7000 has a unique IP address that identifies it on the network.  IP information is available by pressing the system icon.</a:t>
            </a:r>
          </a:p>
          <a:p>
            <a:endParaRPr lang="en-US" dirty="0" smtClean="0"/>
          </a:p>
          <a:p>
            <a:r>
              <a:rPr lang="en-US" dirty="0" smtClean="0"/>
              <a:t>10.xx.75.5 (Example only.  IP is dynamically assigned)</a:t>
            </a:r>
          </a:p>
          <a:p>
            <a:endParaRPr lang="en-US" dirty="0" smtClean="0"/>
          </a:p>
          <a:p>
            <a:r>
              <a:rPr lang="en-US" dirty="0" smtClean="0"/>
              <a:t>How do I find my IP address?</a:t>
            </a:r>
          </a:p>
          <a:p>
            <a:endParaRPr lang="en-US" dirty="0" smtClean="0"/>
          </a:p>
          <a:p>
            <a:endParaRPr lang="en-US" dirty="0"/>
          </a:p>
        </p:txBody>
      </p:sp>
      <p:sp>
        <p:nvSpPr>
          <p:cNvPr id="2" name="Title 1"/>
          <p:cNvSpPr>
            <a:spLocks noGrp="1"/>
          </p:cNvSpPr>
          <p:nvPr>
            <p:ph type="title"/>
          </p:nvPr>
        </p:nvSpPr>
        <p:spPr>
          <a:xfrm>
            <a:off x="508000" y="1182625"/>
            <a:ext cx="10972800" cy="1066800"/>
          </a:xfrm>
        </p:spPr>
        <p:txBody>
          <a:bodyPr/>
          <a:lstStyle/>
          <a:p>
            <a:r>
              <a:rPr lang="en-US" dirty="0" smtClean="0"/>
              <a:t>Lesson 2: Connecting Point to Point </a:t>
            </a:r>
            <a:endParaRPr lang="en-US" dirty="0"/>
          </a:p>
        </p:txBody>
      </p:sp>
    </p:spTree>
    <p:extLst>
      <p:ext uri="{BB962C8B-B14F-4D97-AF65-F5344CB8AC3E}">
        <p14:creationId xmlns:p14="http://schemas.microsoft.com/office/powerpoint/2010/main" val="41199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56450" y="3205956"/>
            <a:ext cx="3467100" cy="2428875"/>
          </a:xfrm>
        </p:spPr>
      </p:pic>
      <p:sp>
        <p:nvSpPr>
          <p:cNvPr id="4" name="Text Placeholder 3"/>
          <p:cNvSpPr>
            <a:spLocks noGrp="1"/>
          </p:cNvSpPr>
          <p:nvPr>
            <p:ph sz="half" idx="1"/>
          </p:nvPr>
        </p:nvSpPr>
        <p:spPr/>
        <p:txBody>
          <a:bodyPr>
            <a:normAutofit/>
          </a:bodyPr>
          <a:lstStyle/>
          <a:p>
            <a:endParaRPr lang="en-US" dirty="0" smtClean="0"/>
          </a:p>
          <a:p>
            <a:r>
              <a:rPr lang="en-US" dirty="0" smtClean="0"/>
              <a:t>Multi point licenses are controlled by the MCU and will manage 10 HD and 40 SD connections. </a:t>
            </a:r>
          </a:p>
          <a:p>
            <a:endParaRPr lang="en-US" dirty="0" smtClean="0"/>
          </a:p>
          <a:p>
            <a:r>
              <a:rPr lang="en-US" dirty="0" smtClean="0"/>
              <a:t>The RMX 2000 has numerous IP addresses used to manage the multiple connections.</a:t>
            </a:r>
          </a:p>
          <a:p>
            <a:endParaRPr lang="en-US" dirty="0" smtClean="0"/>
          </a:p>
          <a:p>
            <a:r>
              <a:rPr lang="en-US" dirty="0" smtClean="0"/>
              <a:t>Only IP address needed to connect to the MCU is 10.0.75.248</a:t>
            </a:r>
          </a:p>
          <a:p>
            <a:endParaRPr lang="en-US" dirty="0" smtClean="0"/>
          </a:p>
          <a:p>
            <a:r>
              <a:rPr lang="en-US" dirty="0" smtClean="0"/>
              <a:t>This is not published on the units but can be referenced under the recent calls section on the touch control unit.</a:t>
            </a:r>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Lesson 2: Connecting to the MCU </a:t>
            </a:r>
            <a:endParaRPr lang="en-US" dirty="0"/>
          </a:p>
        </p:txBody>
      </p:sp>
    </p:spTree>
    <p:extLst>
      <p:ext uri="{BB962C8B-B14F-4D97-AF65-F5344CB8AC3E}">
        <p14:creationId xmlns:p14="http://schemas.microsoft.com/office/powerpoint/2010/main" val="171669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70750" y="3205956"/>
            <a:ext cx="3238500" cy="2428875"/>
          </a:xfrm>
        </p:spPr>
      </p:pic>
      <p:sp>
        <p:nvSpPr>
          <p:cNvPr id="4" name="Text Placeholder 3"/>
          <p:cNvSpPr>
            <a:spLocks noGrp="1"/>
          </p:cNvSpPr>
          <p:nvPr>
            <p:ph sz="half" idx="1"/>
          </p:nvPr>
        </p:nvSpPr>
        <p:spPr/>
        <p:txBody>
          <a:bodyPr>
            <a:normAutofit/>
          </a:bodyPr>
          <a:lstStyle/>
          <a:p>
            <a:endParaRPr lang="en-US" dirty="0" smtClean="0"/>
          </a:p>
          <a:p>
            <a:r>
              <a:rPr lang="en-US" dirty="0" smtClean="0"/>
              <a:t>The touch control is powered by a POE network connection and is assigned an IP address.</a:t>
            </a:r>
          </a:p>
          <a:p>
            <a:r>
              <a:rPr lang="en-US" dirty="0" smtClean="0"/>
              <a:t>Paired with the codec which disables the remote except for power on/off.</a:t>
            </a:r>
          </a:p>
          <a:p>
            <a:r>
              <a:rPr lang="en-US" dirty="0" smtClean="0"/>
              <a:t>Swipe or touch navigation is available.</a:t>
            </a:r>
          </a:p>
          <a:p>
            <a:r>
              <a:rPr lang="en-US" dirty="0" smtClean="0"/>
              <a:t>Content can be shared through the use of a USB stick or computer.</a:t>
            </a:r>
          </a:p>
          <a:p>
            <a:r>
              <a:rPr lang="en-US" dirty="0" smtClean="0"/>
              <a:t>Cable safety is extremely important both for class participants and the equipment.</a:t>
            </a:r>
          </a:p>
          <a:p>
            <a:endParaRPr lang="en-US" dirty="0"/>
          </a:p>
        </p:txBody>
      </p:sp>
      <p:sp>
        <p:nvSpPr>
          <p:cNvPr id="2" name="Title 1"/>
          <p:cNvSpPr>
            <a:spLocks noGrp="1"/>
          </p:cNvSpPr>
          <p:nvPr>
            <p:ph type="title"/>
          </p:nvPr>
        </p:nvSpPr>
        <p:spPr/>
        <p:txBody>
          <a:bodyPr>
            <a:normAutofit/>
          </a:bodyPr>
          <a:lstStyle/>
          <a:p>
            <a:r>
              <a:rPr lang="en-US" dirty="0" smtClean="0"/>
              <a:t>Lesson 2: Touch Control Basics </a:t>
            </a:r>
            <a:endParaRPr lang="en-US" dirty="0"/>
          </a:p>
        </p:txBody>
      </p:sp>
    </p:spTree>
    <p:extLst>
      <p:ext uri="{BB962C8B-B14F-4D97-AF65-F5344CB8AC3E}">
        <p14:creationId xmlns:p14="http://schemas.microsoft.com/office/powerpoint/2010/main" val="22416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70750" y="3205956"/>
            <a:ext cx="3238500" cy="2428875"/>
          </a:xfrm>
        </p:spPr>
      </p:pic>
      <p:sp>
        <p:nvSpPr>
          <p:cNvPr id="4" name="Text Placeholder 3"/>
          <p:cNvSpPr>
            <a:spLocks noGrp="1"/>
          </p:cNvSpPr>
          <p:nvPr>
            <p:ph sz="half" idx="1"/>
          </p:nvPr>
        </p:nvSpPr>
        <p:spPr/>
        <p:txBody>
          <a:bodyPr>
            <a:normAutofit lnSpcReduction="10000"/>
          </a:bodyPr>
          <a:lstStyle/>
          <a:p>
            <a:r>
              <a:rPr lang="en-US" dirty="0" smtClean="0"/>
              <a:t>Review of touch control buttons</a:t>
            </a:r>
          </a:p>
          <a:p>
            <a:pPr lvl="1"/>
            <a:r>
              <a:rPr lang="en-US" dirty="0" smtClean="0"/>
              <a:t>Call -  Use this feature to connect to the MCU or point to point.  Use IP address, address book or recent calls.</a:t>
            </a:r>
          </a:p>
          <a:p>
            <a:pPr lvl="1"/>
            <a:r>
              <a:rPr lang="en-US" dirty="0" smtClean="0"/>
              <a:t>Camera – Use this feature to adjust near and far cameras and set presets.</a:t>
            </a:r>
          </a:p>
          <a:p>
            <a:pPr lvl="1"/>
            <a:r>
              <a:rPr lang="en-US" dirty="0" smtClean="0"/>
              <a:t>Audio – Use this feature to adjust volume on codec.  Audio is coming from the TV so volume should be set at 30 on TV and then adjusted from the touch control to appropriate level.  Turn off volume leveling on TV.</a:t>
            </a:r>
          </a:p>
          <a:p>
            <a:pPr lvl="1"/>
            <a:r>
              <a:rPr lang="en-US" dirty="0" smtClean="0"/>
              <a:t>Settings – Use this icon to check IP address or other system information for touch control and HDX system.</a:t>
            </a:r>
            <a:endParaRPr lang="en-US" dirty="0"/>
          </a:p>
        </p:txBody>
      </p:sp>
      <p:sp>
        <p:nvSpPr>
          <p:cNvPr id="2" name="Title 1"/>
          <p:cNvSpPr>
            <a:spLocks noGrp="1"/>
          </p:cNvSpPr>
          <p:nvPr>
            <p:ph type="title"/>
          </p:nvPr>
        </p:nvSpPr>
        <p:spPr/>
        <p:txBody>
          <a:bodyPr>
            <a:normAutofit/>
          </a:bodyPr>
          <a:lstStyle/>
          <a:p>
            <a:r>
              <a:rPr lang="en-US" dirty="0" smtClean="0"/>
              <a:t>Lesson 2: Touch Control Basics </a:t>
            </a:r>
            <a:endParaRPr lang="en-US" dirty="0"/>
          </a:p>
        </p:txBody>
      </p:sp>
    </p:spTree>
    <p:extLst>
      <p:ext uri="{BB962C8B-B14F-4D97-AF65-F5344CB8AC3E}">
        <p14:creationId xmlns:p14="http://schemas.microsoft.com/office/powerpoint/2010/main" val="398563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70750" y="3205956"/>
            <a:ext cx="3238500" cy="2428875"/>
          </a:xfrm>
        </p:spPr>
      </p:pic>
      <p:sp>
        <p:nvSpPr>
          <p:cNvPr id="4" name="Text Placeholder 3"/>
          <p:cNvSpPr>
            <a:spLocks noGrp="1"/>
          </p:cNvSpPr>
          <p:nvPr>
            <p:ph sz="half" idx="1"/>
          </p:nvPr>
        </p:nvSpPr>
        <p:spPr/>
        <p:txBody>
          <a:bodyPr>
            <a:normAutofit/>
          </a:bodyPr>
          <a:lstStyle/>
          <a:p>
            <a:r>
              <a:rPr lang="en-US" dirty="0" smtClean="0"/>
              <a:t>YouTube video </a:t>
            </a:r>
            <a:r>
              <a:rPr lang="en-US" dirty="0"/>
              <a:t>- </a:t>
            </a:r>
            <a:r>
              <a:rPr lang="en-US" dirty="0">
                <a:hlinkClick r:id="rId3"/>
              </a:rPr>
              <a:t>https://</a:t>
            </a:r>
            <a:r>
              <a:rPr lang="en-US" dirty="0" smtClean="0">
                <a:hlinkClick r:id="rId3"/>
              </a:rPr>
              <a:t>www.youtube.com/watch?v=P_kequ6RTBU</a:t>
            </a:r>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Lesson 2: Touch Control Basics </a:t>
            </a:r>
            <a:endParaRPr lang="en-US" dirty="0"/>
          </a:p>
        </p:txBody>
      </p:sp>
    </p:spTree>
    <p:extLst>
      <p:ext uri="{BB962C8B-B14F-4D97-AF65-F5344CB8AC3E}">
        <p14:creationId xmlns:p14="http://schemas.microsoft.com/office/powerpoint/2010/main" val="2238281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This training session will provide basic information on using the Polycom system in support of our adult learners enrolled in distance education courses.</a:t>
            </a:r>
          </a:p>
          <a:p>
            <a:r>
              <a:rPr lang="en-US" dirty="0" smtClean="0"/>
              <a:t>We will learn about the equipment, connect to site(s), adjust video and audio settings using the touch controls, and share content.</a:t>
            </a:r>
          </a:p>
          <a:p>
            <a:r>
              <a:rPr lang="en-US" dirty="0" smtClean="0"/>
              <a:t>IT has supported video conferencing for 3 years. However, use of a multi conferencing bridge and touch controls are new to our campus. In addition, delivery of course content via video conferencing is new to Southern Wesleyan and will require ‘buy in’ at all levels to be successful.</a:t>
            </a:r>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r>
              <a:rPr lang="en-US" dirty="0" smtClean="0"/>
              <a:t>Questions</a:t>
            </a:r>
            <a:r>
              <a:rPr lang="en-US" dirty="0"/>
              <a:t>?</a:t>
            </a:r>
          </a:p>
        </p:txBody>
      </p:sp>
      <p:sp>
        <p:nvSpPr>
          <p:cNvPr id="2" name="Title 1"/>
          <p:cNvSpPr>
            <a:spLocks noGrp="1"/>
          </p:cNvSpPr>
          <p:nvPr>
            <p:ph type="title"/>
          </p:nvPr>
        </p:nvSpPr>
        <p:spPr/>
        <p:txBody>
          <a:bodyPr/>
          <a:lstStyle/>
          <a:p>
            <a:r>
              <a:rPr lang="en-US" dirty="0" smtClean="0"/>
              <a:t>Lesson 2: Wrap-up</a:t>
            </a:r>
            <a:endParaRPr lang="en-US" dirty="0"/>
          </a:p>
        </p:txBody>
      </p:sp>
    </p:spTree>
    <p:extLst>
      <p:ext uri="{BB962C8B-B14F-4D97-AF65-F5344CB8AC3E}">
        <p14:creationId xmlns:p14="http://schemas.microsoft.com/office/powerpoint/2010/main" val="282259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Show how to share content from a PC</a:t>
            </a:r>
          </a:p>
          <a:p>
            <a:pPr lvl="1"/>
            <a:r>
              <a:rPr lang="en-US" dirty="0" smtClean="0">
                <a:hlinkClick r:id="rId2"/>
              </a:rPr>
              <a:t>www.polycom.com/ppcip</a:t>
            </a:r>
            <a:endParaRPr lang="en-US" dirty="0" smtClean="0"/>
          </a:p>
          <a:p>
            <a:pPr lvl="1"/>
            <a:endParaRPr lang="en-US" dirty="0" smtClean="0"/>
          </a:p>
          <a:p>
            <a:r>
              <a:rPr lang="en-US" dirty="0" smtClean="0"/>
              <a:t>Show how to share content from a USB</a:t>
            </a:r>
            <a:endParaRPr lang="en-US" dirty="0"/>
          </a:p>
        </p:txBody>
      </p:sp>
      <p:sp>
        <p:nvSpPr>
          <p:cNvPr id="2" name="Title 1"/>
          <p:cNvSpPr>
            <a:spLocks noGrp="1"/>
          </p:cNvSpPr>
          <p:nvPr>
            <p:ph type="title"/>
          </p:nvPr>
        </p:nvSpPr>
        <p:spPr/>
        <p:txBody>
          <a:bodyPr/>
          <a:lstStyle/>
          <a:p>
            <a:r>
              <a:rPr lang="en-US" dirty="0" smtClean="0"/>
              <a:t>Lesson 3: Sharing Content</a:t>
            </a:r>
            <a:endParaRPr lang="en-US" dirty="0"/>
          </a:p>
        </p:txBody>
      </p:sp>
    </p:spTree>
    <p:extLst>
      <p:ext uri="{BB962C8B-B14F-4D97-AF65-F5344CB8AC3E}">
        <p14:creationId xmlns:p14="http://schemas.microsoft.com/office/powerpoint/2010/main" val="415534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97600" y="3123885"/>
            <a:ext cx="5384800" cy="810515"/>
          </a:xfrm>
        </p:spPr>
      </p:pic>
      <p:sp>
        <p:nvSpPr>
          <p:cNvPr id="4" name="Text Placeholder 3"/>
          <p:cNvSpPr>
            <a:spLocks noGrp="1"/>
          </p:cNvSpPr>
          <p:nvPr>
            <p:ph sz="half" idx="1"/>
          </p:nvPr>
        </p:nvSpPr>
        <p:spPr/>
        <p:txBody>
          <a:bodyPr>
            <a:normAutofit fontScale="92500" lnSpcReduction="20000"/>
          </a:bodyPr>
          <a:lstStyle/>
          <a:p>
            <a:r>
              <a:rPr lang="en-US" dirty="0" err="1"/>
              <a:t>People+Content</a:t>
            </a:r>
            <a:r>
              <a:rPr lang="en-US" dirty="0"/>
              <a:t> IP allows you to send content from a computer that </a:t>
            </a:r>
            <a:r>
              <a:rPr lang="en-US" dirty="0" smtClean="0"/>
              <a:t>is connected </a:t>
            </a:r>
            <a:r>
              <a:rPr lang="en-US" dirty="0"/>
              <a:t>directly to the Touch Control.</a:t>
            </a:r>
          </a:p>
          <a:p>
            <a:r>
              <a:rPr lang="en-US" dirty="0" smtClean="0"/>
              <a:t>Using </a:t>
            </a:r>
            <a:r>
              <a:rPr lang="en-US" dirty="0"/>
              <a:t>the USB content cable, connect the computer directly to </a:t>
            </a:r>
            <a:r>
              <a:rPr lang="en-US" dirty="0" smtClean="0"/>
              <a:t>the underside </a:t>
            </a:r>
            <a:r>
              <a:rPr lang="en-US" dirty="0"/>
              <a:t>of the </a:t>
            </a:r>
            <a:r>
              <a:rPr lang="en-US" dirty="0" smtClean="0"/>
              <a:t>Touch </a:t>
            </a:r>
            <a:r>
              <a:rPr lang="en-US" dirty="0"/>
              <a:t>Control</a:t>
            </a:r>
            <a:r>
              <a:rPr lang="en-US" dirty="0" smtClean="0"/>
              <a:t>.</a:t>
            </a:r>
          </a:p>
          <a:p>
            <a:r>
              <a:rPr lang="en-US" dirty="0"/>
              <a:t>If </a:t>
            </a:r>
            <a:r>
              <a:rPr lang="en-US" dirty="0" err="1"/>
              <a:t>autorun</a:t>
            </a:r>
            <a:r>
              <a:rPr lang="en-US" dirty="0"/>
              <a:t> is enabled on the computer, you are prompted to </a:t>
            </a:r>
            <a:r>
              <a:rPr lang="en-US" dirty="0" smtClean="0"/>
              <a:t>run </a:t>
            </a:r>
            <a:r>
              <a:rPr lang="en-US" dirty="0" err="1" smtClean="0"/>
              <a:t>People+Content</a:t>
            </a:r>
            <a:r>
              <a:rPr lang="en-US" dirty="0" smtClean="0"/>
              <a:t> </a:t>
            </a:r>
            <a:r>
              <a:rPr lang="en-US" dirty="0"/>
              <a:t>IP. If </a:t>
            </a:r>
            <a:r>
              <a:rPr lang="en-US" dirty="0" err="1"/>
              <a:t>autorun</a:t>
            </a:r>
            <a:r>
              <a:rPr lang="en-US" dirty="0"/>
              <a:t> is disabled on your </a:t>
            </a:r>
            <a:r>
              <a:rPr lang="en-US" dirty="0" smtClean="0"/>
              <a:t>computer, </a:t>
            </a:r>
            <a:r>
              <a:rPr lang="en-US" dirty="0" err="1" smtClean="0"/>
              <a:t>People+Content</a:t>
            </a:r>
            <a:r>
              <a:rPr lang="en-US" dirty="0" smtClean="0"/>
              <a:t> </a:t>
            </a:r>
            <a:r>
              <a:rPr lang="en-US" dirty="0"/>
              <a:t>IP shows up as an external drive, and you must </a:t>
            </a:r>
            <a:r>
              <a:rPr lang="en-US" dirty="0" smtClean="0"/>
              <a:t>navigate to </a:t>
            </a:r>
            <a:r>
              <a:rPr lang="en-US" b="1" dirty="0"/>
              <a:t>My Computer </a:t>
            </a:r>
            <a:r>
              <a:rPr lang="en-US" dirty="0"/>
              <a:t>to launch it manually.</a:t>
            </a:r>
          </a:p>
          <a:p>
            <a:r>
              <a:rPr lang="en-US" dirty="0" smtClean="0"/>
              <a:t>Launch </a:t>
            </a:r>
            <a:r>
              <a:rPr lang="en-US" dirty="0" err="1"/>
              <a:t>People+Content</a:t>
            </a:r>
            <a:r>
              <a:rPr lang="en-US" dirty="0"/>
              <a:t> IP.</a:t>
            </a:r>
          </a:p>
          <a:p>
            <a:r>
              <a:rPr lang="en-US" dirty="0" smtClean="0"/>
              <a:t>Open </a:t>
            </a:r>
            <a:r>
              <a:rPr lang="en-US" dirty="0"/>
              <a:t>the content you want to show, and click in </a:t>
            </a:r>
            <a:r>
              <a:rPr lang="en-US" dirty="0" err="1"/>
              <a:t>People+Content</a:t>
            </a:r>
            <a:r>
              <a:rPr lang="en-US" dirty="0"/>
              <a:t> IP.</a:t>
            </a:r>
          </a:p>
          <a:p>
            <a:r>
              <a:rPr lang="en-US" dirty="0" smtClean="0"/>
              <a:t>Click </a:t>
            </a:r>
            <a:r>
              <a:rPr lang="en-US" dirty="0"/>
              <a:t>in </a:t>
            </a:r>
            <a:r>
              <a:rPr lang="en-US" dirty="0" err="1"/>
              <a:t>People+Content</a:t>
            </a:r>
            <a:r>
              <a:rPr lang="en-US" dirty="0"/>
              <a:t> IP to stop showing content</a:t>
            </a:r>
            <a:r>
              <a:rPr lang="en-US" dirty="0" smtClean="0"/>
              <a:t>.</a:t>
            </a:r>
            <a:endParaRPr lang="en-US" dirty="0"/>
          </a:p>
        </p:txBody>
      </p:sp>
      <p:sp>
        <p:nvSpPr>
          <p:cNvPr id="2" name="Title 1"/>
          <p:cNvSpPr>
            <a:spLocks noGrp="1"/>
          </p:cNvSpPr>
          <p:nvPr>
            <p:ph type="title"/>
          </p:nvPr>
        </p:nvSpPr>
        <p:spPr/>
        <p:txBody>
          <a:bodyPr/>
          <a:lstStyle/>
          <a:p>
            <a:r>
              <a:rPr lang="en-US" dirty="0" smtClean="0"/>
              <a:t>Lesson 3: Sharing Content from a PC</a:t>
            </a:r>
            <a:endParaRPr lang="en-US" dirty="0"/>
          </a:p>
        </p:txBody>
      </p:sp>
    </p:spTree>
    <p:extLst>
      <p:ext uri="{BB962C8B-B14F-4D97-AF65-F5344CB8AC3E}">
        <p14:creationId xmlns:p14="http://schemas.microsoft.com/office/powerpoint/2010/main" val="338913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41580" y="2824222"/>
            <a:ext cx="3541854" cy="2210765"/>
          </a:xfrm>
        </p:spPr>
      </p:pic>
      <p:sp>
        <p:nvSpPr>
          <p:cNvPr id="4" name="Text Placeholder 3"/>
          <p:cNvSpPr>
            <a:spLocks noGrp="1"/>
          </p:cNvSpPr>
          <p:nvPr>
            <p:ph sz="half" idx="1"/>
          </p:nvPr>
        </p:nvSpPr>
        <p:spPr/>
        <p:txBody>
          <a:bodyPr>
            <a:normAutofit fontScale="92500" lnSpcReduction="10000"/>
          </a:bodyPr>
          <a:lstStyle/>
          <a:p>
            <a:r>
              <a:rPr lang="en-US" dirty="0"/>
              <a:t>A Polycom Touch Control can show content stored on a USB drive. You </a:t>
            </a:r>
            <a:r>
              <a:rPr lang="en-US" dirty="0" smtClean="0"/>
              <a:t>can annotate </a:t>
            </a:r>
            <a:r>
              <a:rPr lang="en-US" dirty="0"/>
              <a:t>the file while showing it to the far sites</a:t>
            </a:r>
            <a:r>
              <a:rPr lang="en-US" dirty="0" smtClean="0"/>
              <a:t>.</a:t>
            </a:r>
          </a:p>
          <a:p>
            <a:r>
              <a:rPr lang="en-US" dirty="0"/>
              <a:t>Connect the USB drive to the USB connector on the right side of </a:t>
            </a:r>
            <a:r>
              <a:rPr lang="en-US" dirty="0" smtClean="0"/>
              <a:t>the Polycom </a:t>
            </a:r>
            <a:r>
              <a:rPr lang="en-US" dirty="0"/>
              <a:t>Touch Control.</a:t>
            </a:r>
          </a:p>
          <a:p>
            <a:r>
              <a:rPr lang="en-US" dirty="0"/>
              <a:t>From the Home screen or call screen, touch </a:t>
            </a:r>
            <a:r>
              <a:rPr lang="en-US" b="1" dirty="0"/>
              <a:t>Show Content</a:t>
            </a:r>
            <a:r>
              <a:rPr lang="en-US" dirty="0"/>
              <a:t>.</a:t>
            </a:r>
          </a:p>
          <a:p>
            <a:r>
              <a:rPr lang="en-US" dirty="0" smtClean="0"/>
              <a:t>To </a:t>
            </a:r>
            <a:r>
              <a:rPr lang="en-US" dirty="0"/>
              <a:t>view the files stored on a USB drive, touch the USB drive button.</a:t>
            </a:r>
          </a:p>
          <a:p>
            <a:pPr lvl="1"/>
            <a:r>
              <a:rPr lang="en-US" dirty="0"/>
              <a:t>If another participant has </a:t>
            </a:r>
            <a:r>
              <a:rPr lang="en-US" dirty="0" err="1"/>
              <a:t>People+Content</a:t>
            </a:r>
            <a:r>
              <a:rPr lang="en-US" dirty="0"/>
              <a:t> IP connected to the </a:t>
            </a:r>
            <a:r>
              <a:rPr lang="en-US" dirty="0" smtClean="0"/>
              <a:t>HDX system </a:t>
            </a:r>
            <a:r>
              <a:rPr lang="en-US" dirty="0"/>
              <a:t>to show content, that content must be stopped before the Polycom</a:t>
            </a:r>
          </a:p>
          <a:p>
            <a:r>
              <a:rPr lang="en-US" dirty="0"/>
              <a:t>Touch Control can show content from a USB drive.</a:t>
            </a:r>
          </a:p>
        </p:txBody>
      </p:sp>
      <p:sp>
        <p:nvSpPr>
          <p:cNvPr id="2" name="Title 1"/>
          <p:cNvSpPr>
            <a:spLocks noGrp="1"/>
          </p:cNvSpPr>
          <p:nvPr>
            <p:ph type="title"/>
          </p:nvPr>
        </p:nvSpPr>
        <p:spPr/>
        <p:txBody>
          <a:bodyPr/>
          <a:lstStyle/>
          <a:p>
            <a:r>
              <a:rPr lang="en-US" dirty="0" smtClean="0"/>
              <a:t>Lesson 3: Sharing Content from a USB Drive</a:t>
            </a:r>
            <a:endParaRPr lang="en-US" dirty="0"/>
          </a:p>
        </p:txBody>
      </p:sp>
    </p:spTree>
    <p:extLst>
      <p:ext uri="{BB962C8B-B14F-4D97-AF65-F5344CB8AC3E}">
        <p14:creationId xmlns:p14="http://schemas.microsoft.com/office/powerpoint/2010/main" val="20720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41580" y="2824222"/>
            <a:ext cx="3541854" cy="2210765"/>
          </a:xfrm>
        </p:spPr>
      </p:pic>
      <p:sp>
        <p:nvSpPr>
          <p:cNvPr id="4" name="Text Placeholder 3"/>
          <p:cNvSpPr>
            <a:spLocks noGrp="1"/>
          </p:cNvSpPr>
          <p:nvPr>
            <p:ph sz="half" idx="1"/>
          </p:nvPr>
        </p:nvSpPr>
        <p:spPr>
          <a:xfrm>
            <a:off x="609600" y="2249425"/>
            <a:ext cx="5384800" cy="4382869"/>
          </a:xfrm>
        </p:spPr>
        <p:txBody>
          <a:bodyPr>
            <a:normAutofit fontScale="85000" lnSpcReduction="20000"/>
          </a:bodyPr>
          <a:lstStyle/>
          <a:p>
            <a:r>
              <a:rPr lang="en-US" dirty="0"/>
              <a:t>Navigate to the file that you want to show.</a:t>
            </a:r>
          </a:p>
          <a:p>
            <a:r>
              <a:rPr lang="en-US" dirty="0"/>
              <a:t>The Polycom Touch Control can open slideshows </a:t>
            </a:r>
            <a:r>
              <a:rPr lang="en-US" dirty="0" smtClean="0"/>
              <a:t>.</a:t>
            </a:r>
            <a:r>
              <a:rPr lang="en-US" dirty="0" err="1"/>
              <a:t>pptx</a:t>
            </a:r>
            <a:r>
              <a:rPr lang="en-US" dirty="0"/>
              <a:t>), </a:t>
            </a:r>
            <a:r>
              <a:rPr lang="en-US" dirty="0" smtClean="0"/>
              <a:t>documents (.</a:t>
            </a:r>
            <a:r>
              <a:rPr lang="en-US" dirty="0"/>
              <a:t>pdf), and images (.bmp, .gif, .jpg, .</a:t>
            </a:r>
            <a:r>
              <a:rPr lang="en-US" dirty="0" err="1"/>
              <a:t>png</a:t>
            </a:r>
            <a:r>
              <a:rPr lang="en-US" dirty="0"/>
              <a:t>).</a:t>
            </a:r>
          </a:p>
          <a:p>
            <a:r>
              <a:rPr lang="en-US" dirty="0" smtClean="0"/>
              <a:t>To </a:t>
            </a:r>
            <a:r>
              <a:rPr lang="en-US" dirty="0"/>
              <a:t>browse by </a:t>
            </a:r>
            <a:r>
              <a:rPr lang="en-US" b="1" dirty="0"/>
              <a:t>Name</a:t>
            </a:r>
            <a:r>
              <a:rPr lang="en-US" dirty="0"/>
              <a:t>, </a:t>
            </a:r>
            <a:r>
              <a:rPr lang="en-US" b="1" dirty="0"/>
              <a:t>File Type</a:t>
            </a:r>
            <a:r>
              <a:rPr lang="en-US" dirty="0"/>
              <a:t>, or </a:t>
            </a:r>
            <a:r>
              <a:rPr lang="en-US" b="1" dirty="0"/>
              <a:t>Date Modified</a:t>
            </a:r>
            <a:r>
              <a:rPr lang="en-US" dirty="0"/>
              <a:t>, do the following:</a:t>
            </a:r>
          </a:p>
          <a:p>
            <a:pPr lvl="1"/>
            <a:r>
              <a:rPr lang="en-US" b="1" dirty="0"/>
              <a:t>» </a:t>
            </a:r>
            <a:r>
              <a:rPr lang="en-US" dirty="0"/>
              <a:t>Touch the tabs at the bottom of the screen.</a:t>
            </a:r>
          </a:p>
          <a:p>
            <a:pPr lvl="1"/>
            <a:r>
              <a:rPr lang="en-US" b="1" dirty="0"/>
              <a:t>» </a:t>
            </a:r>
            <a:r>
              <a:rPr lang="en-US" dirty="0"/>
              <a:t>Touch a tab again to reverse the sort order.</a:t>
            </a:r>
          </a:p>
          <a:p>
            <a:pPr lvl="1"/>
            <a:r>
              <a:rPr lang="en-US" b="1" dirty="0"/>
              <a:t>» </a:t>
            </a:r>
            <a:r>
              <a:rPr lang="en-US" dirty="0"/>
              <a:t>Touch a folder to open it.</a:t>
            </a:r>
          </a:p>
          <a:p>
            <a:pPr lvl="1"/>
            <a:r>
              <a:rPr lang="en-US" b="1" dirty="0"/>
              <a:t>» </a:t>
            </a:r>
            <a:r>
              <a:rPr lang="en-US" dirty="0"/>
              <a:t>Press to go back one level.</a:t>
            </a:r>
          </a:p>
          <a:p>
            <a:r>
              <a:rPr lang="en-US" dirty="0" smtClean="0"/>
              <a:t>To </a:t>
            </a:r>
            <a:r>
              <a:rPr lang="en-US" dirty="0"/>
              <a:t>filter by All Files, Recently Viewed Files, or type of file such as </a:t>
            </a:r>
            <a:r>
              <a:rPr lang="en-US" dirty="0" smtClean="0"/>
              <a:t>Slide Presentations</a:t>
            </a:r>
            <a:r>
              <a:rPr lang="en-US" dirty="0"/>
              <a:t>, Documents, or Images, press .</a:t>
            </a:r>
          </a:p>
          <a:p>
            <a:endParaRPr lang="en-US" b="1" dirty="0" smtClean="0"/>
          </a:p>
          <a:p>
            <a:r>
              <a:rPr lang="en-US" dirty="0" smtClean="0"/>
              <a:t>To </a:t>
            </a:r>
            <a:r>
              <a:rPr lang="en-US" dirty="0"/>
              <a:t>search for a file, touch the search field at the top of the screen.</a:t>
            </a:r>
          </a:p>
          <a:p>
            <a:r>
              <a:rPr lang="en-US" dirty="0"/>
              <a:t>Touch a folder to open it.</a:t>
            </a:r>
          </a:p>
          <a:p>
            <a:r>
              <a:rPr lang="en-US" dirty="0" smtClean="0"/>
              <a:t>To </a:t>
            </a:r>
            <a:r>
              <a:rPr lang="en-US" dirty="0"/>
              <a:t>view a file, touch it.</a:t>
            </a:r>
          </a:p>
        </p:txBody>
      </p:sp>
      <p:sp>
        <p:nvSpPr>
          <p:cNvPr id="2" name="Title 1"/>
          <p:cNvSpPr>
            <a:spLocks noGrp="1"/>
          </p:cNvSpPr>
          <p:nvPr>
            <p:ph type="title"/>
          </p:nvPr>
        </p:nvSpPr>
        <p:spPr/>
        <p:txBody>
          <a:bodyPr/>
          <a:lstStyle/>
          <a:p>
            <a:r>
              <a:rPr lang="en-US" dirty="0" smtClean="0"/>
              <a:t>Lesson 3: Sharing Content from a USB Drive </a:t>
            </a:r>
            <a:r>
              <a:rPr lang="en-US" sz="2400" dirty="0" smtClean="0"/>
              <a:t>cont.</a:t>
            </a:r>
            <a:endParaRPr lang="en-US" sz="2400" dirty="0"/>
          </a:p>
        </p:txBody>
      </p:sp>
      <p:pic>
        <p:nvPicPr>
          <p:cNvPr id="5" name="Picture 4"/>
          <p:cNvPicPr>
            <a:picLocks noChangeAspect="1"/>
          </p:cNvPicPr>
          <p:nvPr/>
        </p:nvPicPr>
        <p:blipFill>
          <a:blip r:embed="rId3"/>
          <a:stretch>
            <a:fillRect/>
          </a:stretch>
        </p:blipFill>
        <p:spPr>
          <a:xfrm>
            <a:off x="1614018" y="4977112"/>
            <a:ext cx="398700" cy="338640"/>
          </a:xfrm>
          <a:prstGeom prst="rect">
            <a:avLst/>
          </a:prstGeom>
        </p:spPr>
      </p:pic>
    </p:spTree>
    <p:extLst>
      <p:ext uri="{BB962C8B-B14F-4D97-AF65-F5344CB8AC3E}">
        <p14:creationId xmlns:p14="http://schemas.microsoft.com/office/powerpoint/2010/main" val="134797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r>
              <a:rPr lang="en-US" dirty="0" smtClean="0"/>
              <a:t>Questions</a:t>
            </a:r>
            <a:r>
              <a:rPr lang="en-US" dirty="0"/>
              <a:t>?</a:t>
            </a:r>
          </a:p>
        </p:txBody>
      </p:sp>
      <p:sp>
        <p:nvSpPr>
          <p:cNvPr id="2" name="Title 1"/>
          <p:cNvSpPr>
            <a:spLocks noGrp="1"/>
          </p:cNvSpPr>
          <p:nvPr>
            <p:ph type="title"/>
          </p:nvPr>
        </p:nvSpPr>
        <p:spPr/>
        <p:txBody>
          <a:bodyPr/>
          <a:lstStyle/>
          <a:p>
            <a:r>
              <a:rPr lang="en-US" dirty="0" smtClean="0"/>
              <a:t>Lesson 3: Wrap-up</a:t>
            </a:r>
            <a:endParaRPr lang="en-US" dirty="0"/>
          </a:p>
        </p:txBody>
      </p:sp>
    </p:spTree>
    <p:extLst>
      <p:ext uri="{BB962C8B-B14F-4D97-AF65-F5344CB8AC3E}">
        <p14:creationId xmlns:p14="http://schemas.microsoft.com/office/powerpoint/2010/main" val="153152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1544" y="2592728"/>
            <a:ext cx="5625296" cy="3252930"/>
          </a:xfrm>
        </p:spPr>
      </p:pic>
      <p:sp>
        <p:nvSpPr>
          <p:cNvPr id="2" name="Title 1"/>
          <p:cNvSpPr>
            <a:spLocks noGrp="1"/>
          </p:cNvSpPr>
          <p:nvPr>
            <p:ph type="title"/>
          </p:nvPr>
        </p:nvSpPr>
        <p:spPr/>
        <p:txBody>
          <a:bodyPr/>
          <a:lstStyle/>
          <a:p>
            <a:r>
              <a:rPr lang="en-US" dirty="0" smtClean="0"/>
              <a:t>Lesson 4: Tips for Great Meetings</a:t>
            </a:r>
            <a:endParaRPr lang="en-US" dirty="0"/>
          </a:p>
        </p:txBody>
      </p:sp>
    </p:spTree>
    <p:extLst>
      <p:ext uri="{BB962C8B-B14F-4D97-AF65-F5344CB8AC3E}">
        <p14:creationId xmlns:p14="http://schemas.microsoft.com/office/powerpoint/2010/main" val="267326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86575" y="2563750"/>
            <a:ext cx="4429125" cy="3028220"/>
          </a:xfrm>
        </p:spPr>
      </p:pic>
      <p:sp>
        <p:nvSpPr>
          <p:cNvPr id="4" name="Text Placeholder 3"/>
          <p:cNvSpPr>
            <a:spLocks noGrp="1"/>
          </p:cNvSpPr>
          <p:nvPr>
            <p:ph sz="half" idx="1"/>
          </p:nvPr>
        </p:nvSpPr>
        <p:spPr/>
        <p:txBody>
          <a:bodyPr>
            <a:normAutofit fontScale="92500" lnSpcReduction="20000"/>
          </a:bodyPr>
          <a:lstStyle/>
          <a:p>
            <a:r>
              <a:rPr lang="en-US" dirty="0"/>
              <a:t>Make sure you have the IP address of the site you want to call or that the site is listed in a directory. </a:t>
            </a:r>
          </a:p>
          <a:p>
            <a:r>
              <a:rPr lang="en-US" dirty="0" smtClean="0"/>
              <a:t>Set </a:t>
            </a:r>
            <a:r>
              <a:rPr lang="en-US" dirty="0"/>
              <a:t>your camera presets before you start your call so that you can quickly use them during the call. </a:t>
            </a:r>
          </a:p>
          <a:p>
            <a:r>
              <a:rPr lang="en-US" dirty="0" smtClean="0"/>
              <a:t>Use </a:t>
            </a:r>
            <a:r>
              <a:rPr lang="en-US" dirty="0"/>
              <a:t>the "mute" button on the remote control when another site is speaking, and deactivate when you wish to speak. </a:t>
            </a:r>
          </a:p>
          <a:p>
            <a:r>
              <a:rPr lang="en-US" dirty="0" smtClean="0"/>
              <a:t> </a:t>
            </a:r>
            <a:r>
              <a:rPr lang="en-US" dirty="0"/>
              <a:t>Avoid "double talk"; allow the other site/person to finish speaking before you speak.  Double talking may cause audio feedback and echo from the audio bridge.</a:t>
            </a:r>
          </a:p>
          <a:p>
            <a:r>
              <a:rPr lang="en-US" dirty="0" smtClean="0"/>
              <a:t>Set </a:t>
            </a:r>
            <a:r>
              <a:rPr lang="en-US" dirty="0"/>
              <a:t>up the equipment before the scheduled time so you will have time to test the system and resolve any issues before the meeting.</a:t>
            </a:r>
          </a:p>
          <a:p>
            <a:endParaRPr lang="en-US" dirty="0"/>
          </a:p>
        </p:txBody>
      </p:sp>
      <p:sp>
        <p:nvSpPr>
          <p:cNvPr id="2" name="Title 1"/>
          <p:cNvSpPr>
            <a:spLocks noGrp="1"/>
          </p:cNvSpPr>
          <p:nvPr>
            <p:ph type="title"/>
          </p:nvPr>
        </p:nvSpPr>
        <p:spPr/>
        <p:txBody>
          <a:bodyPr/>
          <a:lstStyle/>
          <a:p>
            <a:r>
              <a:rPr lang="en-US" dirty="0" smtClean="0"/>
              <a:t>Lesson 4: Tips for Great Meetings</a:t>
            </a:r>
            <a:endParaRPr lang="en-US" dirty="0"/>
          </a:p>
        </p:txBody>
      </p:sp>
    </p:spTree>
    <p:extLst>
      <p:ext uri="{BB962C8B-B14F-4D97-AF65-F5344CB8AC3E}">
        <p14:creationId xmlns:p14="http://schemas.microsoft.com/office/powerpoint/2010/main" val="60836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86575" y="2563750"/>
            <a:ext cx="4429125" cy="3028220"/>
          </a:xfrm>
        </p:spPr>
      </p:pic>
      <p:sp>
        <p:nvSpPr>
          <p:cNvPr id="4" name="Text Placeholder 3"/>
          <p:cNvSpPr>
            <a:spLocks noGrp="1"/>
          </p:cNvSpPr>
          <p:nvPr>
            <p:ph sz="half" idx="1"/>
          </p:nvPr>
        </p:nvSpPr>
        <p:spPr/>
        <p:txBody>
          <a:bodyPr>
            <a:normAutofit lnSpcReduction="10000"/>
          </a:bodyPr>
          <a:lstStyle/>
          <a:p>
            <a:r>
              <a:rPr lang="en-US" dirty="0"/>
              <a:t>Avoid wearing bright colors, all-light or all-dark clothing, or very "busy" patterns (such as small checks or narrow stripes). </a:t>
            </a:r>
          </a:p>
          <a:p>
            <a:r>
              <a:rPr lang="en-US" dirty="0" smtClean="0"/>
              <a:t>Light </a:t>
            </a:r>
            <a:r>
              <a:rPr lang="en-US" dirty="0"/>
              <a:t>pastels and muted colors look the best on the screen. </a:t>
            </a:r>
          </a:p>
          <a:p>
            <a:r>
              <a:rPr lang="en-US" dirty="0" smtClean="0"/>
              <a:t>If </a:t>
            </a:r>
            <a:r>
              <a:rPr lang="en-US" dirty="0"/>
              <a:t>there are windows in the room, close any drapes or blinds. Daylight is a variable light source and can conflict with interior room lighting. </a:t>
            </a:r>
          </a:p>
          <a:p>
            <a:r>
              <a:rPr lang="en-US" dirty="0" smtClean="0"/>
              <a:t>Use </a:t>
            </a:r>
            <a:r>
              <a:rPr lang="en-US" dirty="0"/>
              <a:t>natural gestures when you speak. </a:t>
            </a:r>
          </a:p>
          <a:p>
            <a:r>
              <a:rPr lang="en-US" dirty="0" smtClean="0"/>
              <a:t>When </a:t>
            </a:r>
            <a:r>
              <a:rPr lang="en-US" dirty="0"/>
              <a:t>adjusting your camera, try to fill the screen as much as possible with people rather than with the table, chairs, walls, lights, or the floor. </a:t>
            </a:r>
          </a:p>
          <a:p>
            <a:endParaRPr lang="en-US" dirty="0"/>
          </a:p>
        </p:txBody>
      </p:sp>
      <p:sp>
        <p:nvSpPr>
          <p:cNvPr id="2" name="Title 1"/>
          <p:cNvSpPr>
            <a:spLocks noGrp="1"/>
          </p:cNvSpPr>
          <p:nvPr>
            <p:ph type="title"/>
          </p:nvPr>
        </p:nvSpPr>
        <p:spPr/>
        <p:txBody>
          <a:bodyPr/>
          <a:lstStyle/>
          <a:p>
            <a:r>
              <a:rPr lang="en-US" dirty="0" smtClean="0"/>
              <a:t>Lesson 4: Tips for Great Video</a:t>
            </a:r>
            <a:endParaRPr lang="en-US" dirty="0"/>
          </a:p>
        </p:txBody>
      </p:sp>
    </p:spTree>
    <p:extLst>
      <p:ext uri="{BB962C8B-B14F-4D97-AF65-F5344CB8AC3E}">
        <p14:creationId xmlns:p14="http://schemas.microsoft.com/office/powerpoint/2010/main" val="155770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86575" y="2563750"/>
            <a:ext cx="4429125" cy="3028220"/>
          </a:xfrm>
        </p:spPr>
      </p:pic>
      <p:sp>
        <p:nvSpPr>
          <p:cNvPr id="4" name="Text Placeholder 3"/>
          <p:cNvSpPr>
            <a:spLocks noGrp="1"/>
          </p:cNvSpPr>
          <p:nvPr>
            <p:ph sz="half" idx="1"/>
          </p:nvPr>
        </p:nvSpPr>
        <p:spPr/>
        <p:txBody>
          <a:bodyPr>
            <a:normAutofit lnSpcReduction="10000"/>
          </a:bodyPr>
          <a:lstStyle/>
          <a:p>
            <a:r>
              <a:rPr lang="en-US" dirty="0"/>
              <a:t>Speak in your normal voice, without shouting. </a:t>
            </a:r>
          </a:p>
          <a:p>
            <a:r>
              <a:rPr lang="en-US" dirty="0" smtClean="0"/>
              <a:t>Ask </a:t>
            </a:r>
            <a:r>
              <a:rPr lang="en-US" dirty="0"/>
              <a:t>the people at the other site if they can hear you. </a:t>
            </a:r>
          </a:p>
          <a:p>
            <a:r>
              <a:rPr lang="en-US" dirty="0" smtClean="0"/>
              <a:t>Have </a:t>
            </a:r>
            <a:r>
              <a:rPr lang="en-US" dirty="0"/>
              <a:t>them introduce themselves so you can be sure that you can hear them. </a:t>
            </a:r>
          </a:p>
          <a:p>
            <a:r>
              <a:rPr lang="en-US" dirty="0" smtClean="0"/>
              <a:t>Mute </a:t>
            </a:r>
            <a:r>
              <a:rPr lang="en-US" dirty="0"/>
              <a:t>the microphone before moving it during a meeting. </a:t>
            </a:r>
          </a:p>
          <a:p>
            <a:r>
              <a:rPr lang="en-US" dirty="0" smtClean="0"/>
              <a:t>Since </a:t>
            </a:r>
            <a:r>
              <a:rPr lang="en-US" dirty="0"/>
              <a:t>the audio has a very slight delay, you may want to pause briefly for others to answer you or to make comments. </a:t>
            </a:r>
          </a:p>
          <a:p>
            <a:r>
              <a:rPr lang="en-US" dirty="0" smtClean="0"/>
              <a:t>As </a:t>
            </a:r>
            <a:r>
              <a:rPr lang="en-US" dirty="0"/>
              <a:t>with any meeting, try to limit side conversations. </a:t>
            </a:r>
          </a:p>
          <a:p>
            <a:r>
              <a:rPr lang="en-US" dirty="0" smtClean="0"/>
              <a:t>Place </a:t>
            </a:r>
            <a:r>
              <a:rPr lang="en-US" dirty="0"/>
              <a:t>the microphone on the table in front of the people in the meeting. </a:t>
            </a:r>
          </a:p>
          <a:p>
            <a:endParaRPr lang="en-US" dirty="0"/>
          </a:p>
        </p:txBody>
      </p:sp>
      <p:sp>
        <p:nvSpPr>
          <p:cNvPr id="2" name="Title 1"/>
          <p:cNvSpPr>
            <a:spLocks noGrp="1"/>
          </p:cNvSpPr>
          <p:nvPr>
            <p:ph type="title"/>
          </p:nvPr>
        </p:nvSpPr>
        <p:spPr/>
        <p:txBody>
          <a:bodyPr/>
          <a:lstStyle/>
          <a:p>
            <a:r>
              <a:rPr lang="en-US" dirty="0" smtClean="0"/>
              <a:t>Lesson 4: Tips for Great Audio</a:t>
            </a:r>
            <a:endParaRPr lang="en-US" dirty="0"/>
          </a:p>
        </p:txBody>
      </p:sp>
    </p:spTree>
    <p:extLst>
      <p:ext uri="{BB962C8B-B14F-4D97-AF65-F5344CB8AC3E}">
        <p14:creationId xmlns:p14="http://schemas.microsoft.com/office/powerpoint/2010/main" val="143806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Lesson 1: Equipment</a:t>
            </a:r>
          </a:p>
          <a:p>
            <a:endParaRPr lang="en-US" dirty="0"/>
          </a:p>
          <a:p>
            <a:r>
              <a:rPr lang="en-US" dirty="0" smtClean="0"/>
              <a:t>Lesson 2: Connecting and adjusting camera/audio settings</a:t>
            </a:r>
          </a:p>
          <a:p>
            <a:pPr marL="411480" lvl="1" indent="0">
              <a:buNone/>
            </a:pPr>
            <a:endParaRPr lang="en-US" dirty="0" smtClean="0"/>
          </a:p>
          <a:p>
            <a:r>
              <a:rPr lang="en-US" dirty="0" smtClean="0"/>
              <a:t>Lesson 3: Sharing Content</a:t>
            </a:r>
          </a:p>
          <a:p>
            <a:pPr marL="411480" lvl="1" indent="0">
              <a:buNone/>
            </a:pPr>
            <a:endParaRPr lang="en-US" dirty="0" smtClean="0"/>
          </a:p>
          <a:p>
            <a:r>
              <a:rPr lang="en-US" dirty="0" smtClean="0"/>
              <a:t>Lesson 4: Best Practices</a:t>
            </a:r>
          </a:p>
          <a:p>
            <a:endParaRPr lang="en-US" dirty="0"/>
          </a:p>
        </p:txBody>
      </p:sp>
      <p:sp>
        <p:nvSpPr>
          <p:cNvPr id="2" name="Title 1"/>
          <p:cNvSpPr>
            <a:spLocks noGrp="1"/>
          </p:cNvSpPr>
          <p:nvPr>
            <p:ph type="title"/>
          </p:nvPr>
        </p:nvSpPr>
        <p:spPr/>
        <p:txBody>
          <a:bodyPr/>
          <a:lstStyle/>
          <a:p>
            <a:r>
              <a:rPr lang="en-US" dirty="0" smtClean="0"/>
              <a:t>Training Outline</a:t>
            </a:r>
            <a:endParaRPr lang="en-US" dirty="0"/>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86575" y="2563750"/>
            <a:ext cx="4429125" cy="3028220"/>
          </a:xfrm>
        </p:spPr>
      </p:pic>
      <p:sp>
        <p:nvSpPr>
          <p:cNvPr id="4" name="Text Placeholder 3"/>
          <p:cNvSpPr>
            <a:spLocks noGrp="1"/>
          </p:cNvSpPr>
          <p:nvPr>
            <p:ph sz="half" idx="1"/>
          </p:nvPr>
        </p:nvSpPr>
        <p:spPr/>
        <p:txBody>
          <a:bodyPr>
            <a:normAutofit/>
          </a:bodyPr>
          <a:lstStyle/>
          <a:p>
            <a:r>
              <a:rPr lang="en-US" dirty="0"/>
              <a:t>The Multi-point Bridge is responsible for the video switching in a voice-activated multi-point. It switches automatically among the conference sites depending on who is speaking. </a:t>
            </a:r>
          </a:p>
          <a:p>
            <a:r>
              <a:rPr lang="en-US" dirty="0" smtClean="0"/>
              <a:t>Your </a:t>
            </a:r>
            <a:r>
              <a:rPr lang="en-US" dirty="0"/>
              <a:t>voice will activate the Multi-point Bridge, which will change the picture from the last person who spoke to the person currently speaking. </a:t>
            </a:r>
          </a:p>
          <a:p>
            <a:endParaRPr lang="en-US" dirty="0"/>
          </a:p>
        </p:txBody>
      </p:sp>
      <p:sp>
        <p:nvSpPr>
          <p:cNvPr id="2" name="Title 1"/>
          <p:cNvSpPr>
            <a:spLocks noGrp="1"/>
          </p:cNvSpPr>
          <p:nvPr>
            <p:ph type="title"/>
          </p:nvPr>
        </p:nvSpPr>
        <p:spPr/>
        <p:txBody>
          <a:bodyPr>
            <a:normAutofit/>
          </a:bodyPr>
          <a:lstStyle/>
          <a:p>
            <a:r>
              <a:rPr lang="en-US" dirty="0" smtClean="0"/>
              <a:t>Lesson 4: Tips for Multi-point Conferencing</a:t>
            </a:r>
            <a:endParaRPr lang="en-US" dirty="0"/>
          </a:p>
        </p:txBody>
      </p:sp>
    </p:spTree>
    <p:extLst>
      <p:ext uri="{BB962C8B-B14F-4D97-AF65-F5344CB8AC3E}">
        <p14:creationId xmlns:p14="http://schemas.microsoft.com/office/powerpoint/2010/main" val="1489760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86575" y="2563750"/>
            <a:ext cx="4429125" cy="3028220"/>
          </a:xfrm>
        </p:spPr>
      </p:pic>
      <p:sp>
        <p:nvSpPr>
          <p:cNvPr id="4" name="Text Placeholder 3"/>
          <p:cNvSpPr>
            <a:spLocks noGrp="1"/>
          </p:cNvSpPr>
          <p:nvPr>
            <p:ph sz="half" idx="1"/>
          </p:nvPr>
        </p:nvSpPr>
        <p:spPr/>
        <p:txBody>
          <a:bodyPr>
            <a:normAutofit/>
          </a:bodyPr>
          <a:lstStyle/>
          <a:p>
            <a:r>
              <a:rPr lang="en-US" dirty="0"/>
              <a:t>Check that your computer has the application you need to show your documents, such as Microsoft PowerPoint, Project, or Word. </a:t>
            </a:r>
            <a:endParaRPr lang="en-US" dirty="0" smtClean="0"/>
          </a:p>
          <a:p>
            <a:endParaRPr lang="en-US" dirty="0"/>
          </a:p>
          <a:p>
            <a:r>
              <a:rPr lang="en-US" dirty="0" smtClean="0"/>
              <a:t>For </a:t>
            </a:r>
            <a:r>
              <a:rPr lang="en-US" dirty="0"/>
              <a:t>a smoother presentation, make sure your presentation is ready to show. Test it before you start the </a:t>
            </a:r>
            <a:r>
              <a:rPr lang="en-US" dirty="0" smtClean="0"/>
              <a:t>call.</a:t>
            </a:r>
          </a:p>
          <a:p>
            <a:endParaRPr lang="en-US" dirty="0"/>
          </a:p>
          <a:p>
            <a:r>
              <a:rPr lang="en-US" dirty="0" smtClean="0"/>
              <a:t>If you choose to use the touch control content sharing via USB, remember that this takes some time to load into the memory for display,</a:t>
            </a:r>
            <a:endParaRPr lang="en-US" dirty="0"/>
          </a:p>
        </p:txBody>
      </p:sp>
      <p:sp>
        <p:nvSpPr>
          <p:cNvPr id="2" name="Title 1"/>
          <p:cNvSpPr>
            <a:spLocks noGrp="1"/>
          </p:cNvSpPr>
          <p:nvPr>
            <p:ph type="title"/>
          </p:nvPr>
        </p:nvSpPr>
        <p:spPr/>
        <p:txBody>
          <a:bodyPr>
            <a:normAutofit/>
          </a:bodyPr>
          <a:lstStyle/>
          <a:p>
            <a:r>
              <a:rPr lang="en-US" dirty="0" smtClean="0"/>
              <a:t>Lesson 4: Tips for Sharing Content </a:t>
            </a:r>
            <a:endParaRPr lang="en-US" dirty="0"/>
          </a:p>
        </p:txBody>
      </p:sp>
    </p:spTree>
    <p:extLst>
      <p:ext uri="{BB962C8B-B14F-4D97-AF65-F5344CB8AC3E}">
        <p14:creationId xmlns:p14="http://schemas.microsoft.com/office/powerpoint/2010/main" val="357372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Handouts </a:t>
            </a:r>
            <a:r>
              <a:rPr lang="en-US" dirty="0" smtClean="0"/>
              <a:t>are available on mySWU in the Information Technology </a:t>
            </a:r>
            <a:r>
              <a:rPr lang="en-US" dirty="0" smtClean="0"/>
              <a:t>section</a:t>
            </a:r>
          </a:p>
          <a:p>
            <a:endParaRPr lang="en-US" dirty="0"/>
          </a:p>
        </p:txBody>
      </p:sp>
      <p:sp>
        <p:nvSpPr>
          <p:cNvPr id="2" name="Title 1"/>
          <p:cNvSpPr>
            <a:spLocks noGrp="1"/>
          </p:cNvSpPr>
          <p:nvPr>
            <p:ph type="title"/>
          </p:nvPr>
        </p:nvSpPr>
        <p:spPr/>
        <p:txBody>
          <a:bodyPr/>
          <a:lstStyle/>
          <a:p>
            <a:r>
              <a:rPr lang="en-US" dirty="0" smtClean="0"/>
              <a:t>Summary of Training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4978" y="2870521"/>
            <a:ext cx="7973538" cy="3518820"/>
          </a:xfrm>
          <a:prstGeom prst="rect">
            <a:avLst/>
          </a:prstGeom>
        </p:spPr>
      </p:pic>
    </p:spTree>
    <p:extLst>
      <p:ext uri="{BB962C8B-B14F-4D97-AF65-F5344CB8AC3E}">
        <p14:creationId xmlns:p14="http://schemas.microsoft.com/office/powerpoint/2010/main" val="380951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Was the training helpful?</a:t>
            </a:r>
          </a:p>
          <a:p>
            <a:r>
              <a:rPr lang="en-US" dirty="0" smtClean="0"/>
              <a:t>Suggestions for improvement.</a:t>
            </a:r>
          </a:p>
          <a:p>
            <a:pPr marL="109728" indent="0">
              <a:buNone/>
            </a:pPr>
            <a:endParaRPr lang="en-US" dirty="0"/>
          </a:p>
        </p:txBody>
      </p:sp>
      <p:sp>
        <p:nvSpPr>
          <p:cNvPr id="2" name="Title 1"/>
          <p:cNvSpPr>
            <a:spLocks noGrp="1"/>
          </p:cNvSpPr>
          <p:nvPr>
            <p:ph type="title"/>
          </p:nvPr>
        </p:nvSpPr>
        <p:spPr/>
        <p:txBody>
          <a:bodyPr/>
          <a:lstStyle/>
          <a:p>
            <a:r>
              <a:rPr lang="en-US" dirty="0" smtClean="0"/>
              <a:t>Assessment and Evaluation</a:t>
            </a:r>
            <a:endParaRPr lang="en-US" dirty="0"/>
          </a:p>
        </p:txBody>
      </p:sp>
    </p:spTree>
    <p:extLst>
      <p:ext uri="{BB962C8B-B14F-4D97-AF65-F5344CB8AC3E}">
        <p14:creationId xmlns:p14="http://schemas.microsoft.com/office/powerpoint/2010/main" val="68765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Familiarize users with all equipment at the remote learning centers.</a:t>
            </a:r>
          </a:p>
          <a:p>
            <a:pPr lvl="1"/>
            <a:r>
              <a:rPr lang="en-US" dirty="0" smtClean="0"/>
              <a:t>System should not move within the room or out of the room.</a:t>
            </a:r>
          </a:p>
          <a:p>
            <a:endParaRPr lang="en-US" dirty="0" smtClean="0"/>
          </a:p>
          <a:p>
            <a:r>
              <a:rPr lang="en-US" dirty="0" smtClean="0"/>
              <a:t>Discuss the purpose of the multi conferencing unit (MCU) on the main campus.</a:t>
            </a:r>
          </a:p>
          <a:p>
            <a:endParaRPr lang="en-US" dirty="0"/>
          </a:p>
          <a:p>
            <a:r>
              <a:rPr lang="en-US" dirty="0" smtClean="0"/>
              <a:t>Plan B – Using telephone conferencing in the event of a network failure or equipment failure.</a:t>
            </a:r>
          </a:p>
          <a:p>
            <a:pPr lvl="1"/>
            <a:r>
              <a:rPr lang="en-US" dirty="0" smtClean="0"/>
              <a:t>Some work yet to be completed.</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Lesson 1: Objectives</a:t>
            </a:r>
            <a:endParaRPr lang="en-US" dirty="0"/>
          </a:p>
        </p:txBody>
      </p:sp>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61250" y="2991644"/>
            <a:ext cx="2857500" cy="2857500"/>
          </a:xfrm>
        </p:spPr>
      </p:pic>
      <p:sp>
        <p:nvSpPr>
          <p:cNvPr id="6" name="Text Placeholder 5"/>
          <p:cNvSpPr>
            <a:spLocks noGrp="1"/>
          </p:cNvSpPr>
          <p:nvPr>
            <p:ph sz="half" idx="1"/>
          </p:nvPr>
        </p:nvSpPr>
        <p:spPr/>
        <p:txBody>
          <a:bodyPr/>
          <a:lstStyle/>
          <a:p>
            <a:r>
              <a:rPr lang="en-US" dirty="0"/>
              <a:t>E</a:t>
            </a:r>
            <a:r>
              <a:rPr lang="en-US" dirty="0" smtClean="0"/>
              <a:t>quipment used at each learning center. </a:t>
            </a:r>
          </a:p>
          <a:p>
            <a:pPr marL="109728" indent="0">
              <a:buNone/>
            </a:pPr>
            <a:endParaRPr lang="en-US" dirty="0" smtClean="0"/>
          </a:p>
          <a:p>
            <a:pPr lvl="1"/>
            <a:r>
              <a:rPr lang="en-US" dirty="0" smtClean="0"/>
              <a:t>Codec – HDX 7000.</a:t>
            </a:r>
          </a:p>
          <a:p>
            <a:pPr lvl="1"/>
            <a:endParaRPr lang="en-US" dirty="0" smtClean="0"/>
          </a:p>
          <a:p>
            <a:pPr lvl="1"/>
            <a:r>
              <a:rPr lang="en-US" dirty="0" smtClean="0"/>
              <a:t>HD Eagle Eye Camera.</a:t>
            </a:r>
          </a:p>
          <a:p>
            <a:pPr lvl="1"/>
            <a:endParaRPr lang="en-US" dirty="0" smtClean="0"/>
          </a:p>
          <a:p>
            <a:pPr lvl="1"/>
            <a:r>
              <a:rPr lang="en-US" dirty="0" smtClean="0"/>
              <a:t>HDX Microphone</a:t>
            </a:r>
          </a:p>
          <a:p>
            <a:pPr lvl="1"/>
            <a:endParaRPr lang="en-US" dirty="0" smtClean="0"/>
          </a:p>
          <a:p>
            <a:pPr lvl="1"/>
            <a:r>
              <a:rPr lang="en-US" dirty="0" smtClean="0"/>
              <a:t>User interface (Touch Screen, Remote)</a:t>
            </a:r>
          </a:p>
          <a:p>
            <a:pPr lvl="1"/>
            <a:endParaRPr lang="en-US" dirty="0" smtClean="0"/>
          </a:p>
          <a:p>
            <a:pPr lvl="1"/>
            <a:r>
              <a:rPr lang="en-US" dirty="0" smtClean="0"/>
              <a:t>Display (dual 55 inch TV’s)</a:t>
            </a:r>
            <a:endParaRPr lang="en-US" dirty="0"/>
          </a:p>
        </p:txBody>
      </p:sp>
      <p:sp>
        <p:nvSpPr>
          <p:cNvPr id="9" name="Title 8"/>
          <p:cNvSpPr>
            <a:spLocks noGrp="1"/>
          </p:cNvSpPr>
          <p:nvPr>
            <p:ph type="title"/>
          </p:nvPr>
        </p:nvSpPr>
        <p:spPr/>
        <p:txBody>
          <a:bodyPr/>
          <a:lstStyle/>
          <a:p>
            <a:r>
              <a:rPr lang="en-US" dirty="0" smtClean="0"/>
              <a:t>Lesson 1: Equipment Used</a:t>
            </a:r>
            <a:endParaRPr lang="en-US" dirty="0"/>
          </a:p>
        </p:txBody>
      </p:sp>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709893" y="2846232"/>
            <a:ext cx="4636393" cy="2730320"/>
          </a:xfrm>
        </p:spPr>
      </p:pic>
      <p:sp>
        <p:nvSpPr>
          <p:cNvPr id="6" name="Text Placeholder 5"/>
          <p:cNvSpPr>
            <a:spLocks noGrp="1"/>
          </p:cNvSpPr>
          <p:nvPr>
            <p:ph sz="half" idx="1"/>
          </p:nvPr>
        </p:nvSpPr>
        <p:spPr/>
        <p:txBody>
          <a:bodyPr/>
          <a:lstStyle/>
          <a:p>
            <a:r>
              <a:rPr lang="en-US" dirty="0"/>
              <a:t>E</a:t>
            </a:r>
            <a:r>
              <a:rPr lang="en-US" dirty="0" smtClean="0"/>
              <a:t>quipment used at each learning center. </a:t>
            </a:r>
          </a:p>
          <a:p>
            <a:pPr marL="109728" indent="0">
              <a:buNone/>
            </a:pPr>
            <a:endParaRPr lang="en-US" dirty="0" smtClean="0"/>
          </a:p>
          <a:p>
            <a:pPr lvl="1"/>
            <a:r>
              <a:rPr lang="en-US" b="1" dirty="0" smtClean="0"/>
              <a:t>Codec – HDX 7000.</a:t>
            </a:r>
          </a:p>
          <a:p>
            <a:pPr lvl="1"/>
            <a:endParaRPr lang="en-US" dirty="0" smtClean="0"/>
          </a:p>
          <a:p>
            <a:pPr lvl="1"/>
            <a:r>
              <a:rPr lang="en-US" dirty="0" smtClean="0"/>
              <a:t>HD Eagle Eye Camera.</a:t>
            </a:r>
          </a:p>
          <a:p>
            <a:pPr lvl="1"/>
            <a:endParaRPr lang="en-US" dirty="0" smtClean="0"/>
          </a:p>
          <a:p>
            <a:pPr lvl="1"/>
            <a:r>
              <a:rPr lang="en-US" dirty="0" smtClean="0"/>
              <a:t>HDX Microphone</a:t>
            </a:r>
          </a:p>
          <a:p>
            <a:pPr lvl="1"/>
            <a:endParaRPr lang="en-US" dirty="0" smtClean="0"/>
          </a:p>
          <a:p>
            <a:pPr lvl="1"/>
            <a:r>
              <a:rPr lang="en-US" dirty="0" smtClean="0"/>
              <a:t>User interface (Touch Screen, Remote)</a:t>
            </a:r>
          </a:p>
          <a:p>
            <a:pPr lvl="1"/>
            <a:endParaRPr lang="en-US" dirty="0" smtClean="0"/>
          </a:p>
          <a:p>
            <a:pPr lvl="1"/>
            <a:r>
              <a:rPr lang="en-US" dirty="0" smtClean="0"/>
              <a:t>Display (dual 55 inch TV’s)</a:t>
            </a:r>
            <a:endParaRPr lang="en-US" dirty="0"/>
          </a:p>
        </p:txBody>
      </p:sp>
      <p:sp>
        <p:nvSpPr>
          <p:cNvPr id="9" name="Title 8"/>
          <p:cNvSpPr>
            <a:spLocks noGrp="1"/>
          </p:cNvSpPr>
          <p:nvPr>
            <p:ph type="title"/>
          </p:nvPr>
        </p:nvSpPr>
        <p:spPr/>
        <p:txBody>
          <a:bodyPr/>
          <a:lstStyle/>
          <a:p>
            <a:r>
              <a:rPr lang="en-US" dirty="0" smtClean="0"/>
              <a:t>Lesson 1: Equipment Used</a:t>
            </a:r>
            <a:endParaRPr lang="en-US" dirty="0"/>
          </a:p>
        </p:txBody>
      </p:sp>
    </p:spTree>
    <p:extLst>
      <p:ext uri="{BB962C8B-B14F-4D97-AF65-F5344CB8AC3E}">
        <p14:creationId xmlns:p14="http://schemas.microsoft.com/office/powerpoint/2010/main" val="285309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45499" y="2209801"/>
            <a:ext cx="4936901" cy="3469782"/>
          </a:xfrm>
        </p:spPr>
      </p:pic>
      <p:sp>
        <p:nvSpPr>
          <p:cNvPr id="6" name="Text Placeholder 5"/>
          <p:cNvSpPr>
            <a:spLocks noGrp="1"/>
          </p:cNvSpPr>
          <p:nvPr>
            <p:ph sz="half" idx="1"/>
          </p:nvPr>
        </p:nvSpPr>
        <p:spPr/>
        <p:txBody>
          <a:bodyPr/>
          <a:lstStyle/>
          <a:p>
            <a:r>
              <a:rPr lang="en-US" dirty="0"/>
              <a:t>E</a:t>
            </a:r>
            <a:r>
              <a:rPr lang="en-US" dirty="0" smtClean="0"/>
              <a:t>quipment used at each learning center. </a:t>
            </a:r>
          </a:p>
          <a:p>
            <a:pPr marL="109728" indent="0">
              <a:buNone/>
            </a:pPr>
            <a:endParaRPr lang="en-US" dirty="0" smtClean="0"/>
          </a:p>
          <a:p>
            <a:pPr lvl="1"/>
            <a:r>
              <a:rPr lang="en-US" dirty="0" smtClean="0"/>
              <a:t>Codec – HDX 7000.</a:t>
            </a:r>
          </a:p>
          <a:p>
            <a:pPr lvl="1"/>
            <a:endParaRPr lang="en-US" dirty="0" smtClean="0"/>
          </a:p>
          <a:p>
            <a:pPr lvl="1"/>
            <a:r>
              <a:rPr lang="en-US" b="1" dirty="0" smtClean="0"/>
              <a:t>HD Eagle Eye Camera.</a:t>
            </a:r>
          </a:p>
          <a:p>
            <a:pPr lvl="1"/>
            <a:endParaRPr lang="en-US" dirty="0" smtClean="0"/>
          </a:p>
          <a:p>
            <a:pPr lvl="1"/>
            <a:r>
              <a:rPr lang="en-US" dirty="0" smtClean="0"/>
              <a:t>HDX Microphone</a:t>
            </a:r>
          </a:p>
          <a:p>
            <a:pPr lvl="1"/>
            <a:endParaRPr lang="en-US" dirty="0" smtClean="0"/>
          </a:p>
          <a:p>
            <a:pPr lvl="1"/>
            <a:r>
              <a:rPr lang="en-US" dirty="0" smtClean="0"/>
              <a:t>User interface (Touch Screen, Remote)</a:t>
            </a:r>
          </a:p>
          <a:p>
            <a:pPr lvl="1"/>
            <a:endParaRPr lang="en-US" dirty="0" smtClean="0"/>
          </a:p>
          <a:p>
            <a:pPr lvl="1"/>
            <a:r>
              <a:rPr lang="en-US" dirty="0" smtClean="0"/>
              <a:t>Display (dual 55 inch TV’s)</a:t>
            </a:r>
            <a:endParaRPr lang="en-US" dirty="0"/>
          </a:p>
        </p:txBody>
      </p:sp>
      <p:sp>
        <p:nvSpPr>
          <p:cNvPr id="9" name="Title 8"/>
          <p:cNvSpPr>
            <a:spLocks noGrp="1"/>
          </p:cNvSpPr>
          <p:nvPr>
            <p:ph type="title"/>
          </p:nvPr>
        </p:nvSpPr>
        <p:spPr/>
        <p:txBody>
          <a:bodyPr/>
          <a:lstStyle/>
          <a:p>
            <a:r>
              <a:rPr lang="en-US" dirty="0" smtClean="0"/>
              <a:t>Lesson 1: Equipment Used</a:t>
            </a:r>
            <a:endParaRPr lang="en-US" dirty="0"/>
          </a:p>
        </p:txBody>
      </p:sp>
    </p:spTree>
    <p:extLst>
      <p:ext uri="{BB962C8B-B14F-4D97-AF65-F5344CB8AC3E}">
        <p14:creationId xmlns:p14="http://schemas.microsoft.com/office/powerpoint/2010/main" val="916925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54592" y="1970468"/>
            <a:ext cx="3894248" cy="3709115"/>
          </a:xfrm>
        </p:spPr>
      </p:pic>
      <p:sp>
        <p:nvSpPr>
          <p:cNvPr id="6" name="Text Placeholder 5"/>
          <p:cNvSpPr>
            <a:spLocks noGrp="1"/>
          </p:cNvSpPr>
          <p:nvPr>
            <p:ph sz="half" idx="1"/>
          </p:nvPr>
        </p:nvSpPr>
        <p:spPr/>
        <p:txBody>
          <a:bodyPr/>
          <a:lstStyle/>
          <a:p>
            <a:r>
              <a:rPr lang="en-US" dirty="0"/>
              <a:t>E</a:t>
            </a:r>
            <a:r>
              <a:rPr lang="en-US" dirty="0" smtClean="0"/>
              <a:t>quipment used at each learning center. </a:t>
            </a:r>
          </a:p>
          <a:p>
            <a:pPr marL="109728" indent="0">
              <a:buNone/>
            </a:pPr>
            <a:endParaRPr lang="en-US" dirty="0" smtClean="0"/>
          </a:p>
          <a:p>
            <a:pPr lvl="1"/>
            <a:r>
              <a:rPr lang="en-US" dirty="0" smtClean="0"/>
              <a:t>Codec – HDX 7000</a:t>
            </a:r>
          </a:p>
          <a:p>
            <a:pPr lvl="1"/>
            <a:endParaRPr lang="en-US" dirty="0" smtClean="0"/>
          </a:p>
          <a:p>
            <a:pPr lvl="1"/>
            <a:r>
              <a:rPr lang="en-US" dirty="0" smtClean="0"/>
              <a:t>HD Eagle Eye Camera</a:t>
            </a:r>
          </a:p>
          <a:p>
            <a:pPr lvl="1"/>
            <a:endParaRPr lang="en-US" dirty="0" smtClean="0"/>
          </a:p>
          <a:p>
            <a:pPr lvl="1"/>
            <a:r>
              <a:rPr lang="en-US" b="1" dirty="0" smtClean="0"/>
              <a:t>HDX Microphone</a:t>
            </a:r>
          </a:p>
          <a:p>
            <a:pPr lvl="1"/>
            <a:endParaRPr lang="en-US" dirty="0" smtClean="0"/>
          </a:p>
          <a:p>
            <a:pPr lvl="1"/>
            <a:r>
              <a:rPr lang="en-US" dirty="0" smtClean="0"/>
              <a:t>User interface (Touch Screen, Remote)</a:t>
            </a:r>
          </a:p>
          <a:p>
            <a:pPr lvl="1"/>
            <a:endParaRPr lang="en-US" dirty="0" smtClean="0"/>
          </a:p>
          <a:p>
            <a:pPr lvl="1"/>
            <a:r>
              <a:rPr lang="en-US" dirty="0" smtClean="0"/>
              <a:t>Display (dual 55 inch TV’s)</a:t>
            </a:r>
            <a:endParaRPr lang="en-US" dirty="0"/>
          </a:p>
        </p:txBody>
      </p:sp>
      <p:sp>
        <p:nvSpPr>
          <p:cNvPr id="9" name="Title 8"/>
          <p:cNvSpPr>
            <a:spLocks noGrp="1"/>
          </p:cNvSpPr>
          <p:nvPr>
            <p:ph type="title"/>
          </p:nvPr>
        </p:nvSpPr>
        <p:spPr/>
        <p:txBody>
          <a:bodyPr/>
          <a:lstStyle/>
          <a:p>
            <a:r>
              <a:rPr lang="en-US" dirty="0" smtClean="0"/>
              <a:t>Lesson 1: Equipment Used</a:t>
            </a:r>
            <a:endParaRPr lang="en-US" dirty="0"/>
          </a:p>
        </p:txBody>
      </p:sp>
    </p:spTree>
    <p:extLst>
      <p:ext uri="{BB962C8B-B14F-4D97-AF65-F5344CB8AC3E}">
        <p14:creationId xmlns:p14="http://schemas.microsoft.com/office/powerpoint/2010/main" val="4127076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61250" y="3348831"/>
            <a:ext cx="2857500" cy="2143125"/>
          </a:xfrm>
        </p:spPr>
      </p:pic>
      <p:sp>
        <p:nvSpPr>
          <p:cNvPr id="6" name="Text Placeholder 5"/>
          <p:cNvSpPr>
            <a:spLocks noGrp="1"/>
          </p:cNvSpPr>
          <p:nvPr>
            <p:ph sz="half" idx="1"/>
          </p:nvPr>
        </p:nvSpPr>
        <p:spPr/>
        <p:txBody>
          <a:bodyPr/>
          <a:lstStyle/>
          <a:p>
            <a:r>
              <a:rPr lang="en-US" dirty="0"/>
              <a:t>E</a:t>
            </a:r>
            <a:r>
              <a:rPr lang="en-US" dirty="0" smtClean="0"/>
              <a:t>quipment used at each learning center. </a:t>
            </a:r>
          </a:p>
          <a:p>
            <a:pPr marL="109728" indent="0">
              <a:buNone/>
            </a:pPr>
            <a:endParaRPr lang="en-US" dirty="0" smtClean="0"/>
          </a:p>
          <a:p>
            <a:pPr lvl="1"/>
            <a:r>
              <a:rPr lang="en-US" dirty="0" smtClean="0"/>
              <a:t>Codec – HDX 7000.</a:t>
            </a:r>
          </a:p>
          <a:p>
            <a:pPr lvl="1"/>
            <a:endParaRPr lang="en-US" dirty="0" smtClean="0"/>
          </a:p>
          <a:p>
            <a:pPr lvl="1"/>
            <a:r>
              <a:rPr lang="en-US" dirty="0" smtClean="0"/>
              <a:t>Eagle Eye Camera.</a:t>
            </a:r>
          </a:p>
          <a:p>
            <a:pPr lvl="1"/>
            <a:endParaRPr lang="en-US" dirty="0" smtClean="0"/>
          </a:p>
          <a:p>
            <a:pPr lvl="1"/>
            <a:r>
              <a:rPr lang="en-US" dirty="0" smtClean="0"/>
              <a:t>Microphone</a:t>
            </a:r>
          </a:p>
          <a:p>
            <a:pPr lvl="1"/>
            <a:endParaRPr lang="en-US" dirty="0" smtClean="0"/>
          </a:p>
          <a:p>
            <a:pPr lvl="1"/>
            <a:r>
              <a:rPr lang="en-US" b="1" dirty="0" smtClean="0"/>
              <a:t>User interface (Touch Screen, Remote)</a:t>
            </a:r>
          </a:p>
          <a:p>
            <a:pPr lvl="1"/>
            <a:endParaRPr lang="en-US" dirty="0" smtClean="0"/>
          </a:p>
          <a:p>
            <a:pPr lvl="1"/>
            <a:r>
              <a:rPr lang="en-US" dirty="0" smtClean="0"/>
              <a:t>Display (dual 55 inch TV’s)</a:t>
            </a:r>
            <a:endParaRPr lang="en-US" dirty="0"/>
          </a:p>
        </p:txBody>
      </p:sp>
      <p:sp>
        <p:nvSpPr>
          <p:cNvPr id="9" name="Title 8"/>
          <p:cNvSpPr>
            <a:spLocks noGrp="1"/>
          </p:cNvSpPr>
          <p:nvPr>
            <p:ph type="title"/>
          </p:nvPr>
        </p:nvSpPr>
        <p:spPr/>
        <p:txBody>
          <a:bodyPr/>
          <a:lstStyle/>
          <a:p>
            <a:r>
              <a:rPr lang="en-US" dirty="0" smtClean="0"/>
              <a:t>Lesson 1: Equipment Used</a:t>
            </a:r>
            <a:endParaRPr lang="en-US" dirty="0"/>
          </a:p>
        </p:txBody>
      </p:sp>
    </p:spTree>
    <p:extLst>
      <p:ext uri="{BB962C8B-B14F-4D97-AF65-F5344CB8AC3E}">
        <p14:creationId xmlns:p14="http://schemas.microsoft.com/office/powerpoint/2010/main" val="4268979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 id="{9308F140-5CDC-477D-BC4D-9C1906451284}" vid="{11C5112C-663B-4E6D-9D3D-2361F8FA32D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D44557-C150-4AA7-97B1-62E802152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Template>
  <TotalTime>0</TotalTime>
  <Words>1960</Words>
  <Application>Microsoft Office PowerPoint</Application>
  <PresentationFormat>Widescreen</PresentationFormat>
  <Paragraphs>236</Paragraphs>
  <Slides>33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Georgia</vt:lpstr>
      <vt:lpstr>Wingdings 2</vt:lpstr>
      <vt:lpstr>Training presentation</vt:lpstr>
      <vt:lpstr>Using Polycom at Southern Wesleyan</vt:lpstr>
      <vt:lpstr>Introduction</vt:lpstr>
      <vt:lpstr>Training Outline</vt:lpstr>
      <vt:lpstr>Lesson 1: Objectives</vt:lpstr>
      <vt:lpstr>Lesson 1: Equipment Used</vt:lpstr>
      <vt:lpstr>Lesson 1: Equipment Used</vt:lpstr>
      <vt:lpstr>Lesson 1: Equipment Used</vt:lpstr>
      <vt:lpstr>Lesson 1: Equipment Used</vt:lpstr>
      <vt:lpstr>Lesson 1: Equipment Used</vt:lpstr>
      <vt:lpstr>Lesson 1: Equipment Used</vt:lpstr>
      <vt:lpstr>Lesson 1: Equipment Used</vt:lpstr>
      <vt:lpstr>Lesson 1: Equipment Used</vt:lpstr>
      <vt:lpstr>Lesson 1: Wrap-up</vt:lpstr>
      <vt:lpstr>Lesson 2: Objectives</vt:lpstr>
      <vt:lpstr>Lesson 2: Connecting Point to Point </vt:lpstr>
      <vt:lpstr>Lesson 2: Connecting to the MCU </vt:lpstr>
      <vt:lpstr>Lesson 2: Touch Control Basics </vt:lpstr>
      <vt:lpstr>Lesson 2: Touch Control Basics </vt:lpstr>
      <vt:lpstr>Lesson 2: Touch Control Basics </vt:lpstr>
      <vt:lpstr>Lesson 2: Wrap-up</vt:lpstr>
      <vt:lpstr>Lesson 3: Sharing Content</vt:lpstr>
      <vt:lpstr>Lesson 3: Sharing Content from a PC</vt:lpstr>
      <vt:lpstr>Lesson 3: Sharing Content from a USB Drive</vt:lpstr>
      <vt:lpstr>Lesson 3: Sharing Content from a USB Drive cont.</vt:lpstr>
      <vt:lpstr>Lesson 3: Wrap-up</vt:lpstr>
      <vt:lpstr>Lesson 4: Tips for Great Meetings</vt:lpstr>
      <vt:lpstr>Lesson 4: Tips for Great Meetings</vt:lpstr>
      <vt:lpstr>Lesson 4: Tips for Great Video</vt:lpstr>
      <vt:lpstr>Lesson 4: Tips for Great Audio</vt:lpstr>
      <vt:lpstr>Lesson 4: Tips for Multi-point Conferencing</vt:lpstr>
      <vt:lpstr>Lesson 4: Tips for Sharing Content </vt:lpstr>
      <vt:lpstr>Summary of Training</vt:lpstr>
      <vt:lpstr>Assessment and Evaluation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2015-05-12T15:32:18Z</dcterms:created>
  <dcterms:modified xsi:type="dcterms:W3CDTF">2015-05-13T16:29:13Z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TC034606049991</vt:lpwstr>
  </property>
</Properties>
</file>